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07" r:id="rId2"/>
    <p:sldId id="359" r:id="rId3"/>
    <p:sldId id="361" r:id="rId4"/>
    <p:sldId id="360" r:id="rId5"/>
    <p:sldId id="326" r:id="rId6"/>
    <p:sldId id="325" r:id="rId7"/>
    <p:sldId id="362" r:id="rId8"/>
    <p:sldId id="345" r:id="rId9"/>
    <p:sldId id="346" r:id="rId10"/>
    <p:sldId id="350" r:id="rId11"/>
    <p:sldId id="327" r:id="rId12"/>
    <p:sldId id="2302" r:id="rId13"/>
    <p:sldId id="2303" r:id="rId14"/>
    <p:sldId id="347" r:id="rId15"/>
    <p:sldId id="2306" r:id="rId16"/>
    <p:sldId id="348" r:id="rId17"/>
    <p:sldId id="349" r:id="rId18"/>
    <p:sldId id="352" r:id="rId19"/>
    <p:sldId id="351" r:id="rId20"/>
    <p:sldId id="2307" r:id="rId21"/>
    <p:sldId id="2308" r:id="rId22"/>
    <p:sldId id="2309" r:id="rId23"/>
    <p:sldId id="357" r:id="rId24"/>
    <p:sldId id="354" r:id="rId25"/>
    <p:sldId id="355" r:id="rId26"/>
    <p:sldId id="356" r:id="rId27"/>
    <p:sldId id="2301" r:id="rId28"/>
    <p:sldId id="2311" r:id="rId29"/>
    <p:sldId id="358" r:id="rId30"/>
    <p:sldId id="2310" r:id="rId31"/>
    <p:sldId id="2312" r:id="rId32"/>
    <p:sldId id="2298" r:id="rId33"/>
    <p:sldId id="322" r:id="rId34"/>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B1CB8-3901-FE47-88C0-E6FEBC6A724E}">
          <p14:sldIdLst>
            <p14:sldId id="307"/>
            <p14:sldId id="359"/>
            <p14:sldId id="361"/>
            <p14:sldId id="360"/>
            <p14:sldId id="326"/>
            <p14:sldId id="325"/>
            <p14:sldId id="362"/>
            <p14:sldId id="345"/>
            <p14:sldId id="346"/>
            <p14:sldId id="350"/>
            <p14:sldId id="327"/>
            <p14:sldId id="2302"/>
            <p14:sldId id="2303"/>
            <p14:sldId id="347"/>
            <p14:sldId id="2306"/>
            <p14:sldId id="348"/>
            <p14:sldId id="349"/>
            <p14:sldId id="352"/>
            <p14:sldId id="351"/>
            <p14:sldId id="2307"/>
            <p14:sldId id="2308"/>
            <p14:sldId id="2309"/>
            <p14:sldId id="357"/>
            <p14:sldId id="354"/>
            <p14:sldId id="355"/>
            <p14:sldId id="356"/>
            <p14:sldId id="2301"/>
            <p14:sldId id="2311"/>
            <p14:sldId id="358"/>
            <p14:sldId id="2310"/>
            <p14:sldId id="2312"/>
            <p14:sldId id="2298"/>
            <p14:sldId id="322"/>
          </p14:sldIdLst>
        </p14:section>
      </p14:sectionLst>
    </p:ext>
    <p:ext uri="{EFAFB233-063F-42B5-8137-9DF3F51BA10A}">
      <p15:sldGuideLst xmlns:p15="http://schemas.microsoft.com/office/powerpoint/2012/main">
        <p15:guide id="1" orient="horz" pos="684"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9"/>
    <p:restoredTop sz="74538" autoAdjust="0"/>
  </p:normalViewPr>
  <p:slideViewPr>
    <p:cSldViewPr snapToGrid="0" snapToObjects="1">
      <p:cViewPr varScale="1">
        <p:scale>
          <a:sx n="119" d="100"/>
          <a:sy n="119" d="100"/>
        </p:scale>
        <p:origin x="2680" y="184"/>
      </p:cViewPr>
      <p:guideLst>
        <p:guide orient="horz" pos="684"/>
        <p:guide pos="2160"/>
      </p:guideLst>
    </p:cSldViewPr>
  </p:slideViewPr>
  <p:notesTextViewPr>
    <p:cViewPr>
      <p:scale>
        <a:sx n="155" d="100"/>
        <a:sy n="155" d="100"/>
      </p:scale>
      <p:origin x="0" y="0"/>
    </p:cViewPr>
  </p:notesTextViewPr>
  <p:sorterViewPr>
    <p:cViewPr>
      <p:scale>
        <a:sx n="164" d="100"/>
        <a:sy n="164" d="100"/>
      </p:scale>
      <p:origin x="0" y="0"/>
    </p:cViewPr>
  </p:sorterViewPr>
  <p:notesViewPr>
    <p:cSldViewPr snapToGrid="0" snapToObjects="1">
      <p:cViewPr varScale="1">
        <p:scale>
          <a:sx n="161" d="100"/>
          <a:sy n="161" d="100"/>
        </p:scale>
        <p:origin x="529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3/6/24</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3/6/24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Welcome to this training. I am </a:t>
            </a:r>
            <a:r>
              <a:rPr lang="en-US" dirty="0" err="1"/>
              <a:t>xin</a:t>
            </a:r>
            <a:r>
              <a:rPr lang="en-US" dirty="0"/>
              <a:t> he from the complex systems simulation and optimization group. Today I am going to give a tutorial about using </a:t>
            </a:r>
            <a:r>
              <a:rPr lang="en-US" dirty="0" err="1"/>
              <a:t>comsol</a:t>
            </a:r>
            <a:r>
              <a:rPr lang="en-US" dirty="0"/>
              <a:t> on Kestrel. </a:t>
            </a:r>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144863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this introductory tutorial, we will introduce </a:t>
            </a:r>
            <a:r>
              <a:rPr lang="en-US" dirty="0" err="1"/>
              <a:t>tthree</a:t>
            </a:r>
            <a:r>
              <a:rPr lang="en-US" dirty="0"/>
              <a:t> ways to run </a:t>
            </a:r>
            <a:r>
              <a:rPr lang="en-US" dirty="0" err="1"/>
              <a:t>comsol</a:t>
            </a:r>
            <a:r>
              <a:rPr lang="en-US" dirty="0"/>
              <a:t> model. The first way is creating and calculating the model in the graphic interface completely on kestrel while the second way is to build the model in GUI on </a:t>
            </a:r>
            <a:r>
              <a:rPr lang="en-US" dirty="0" err="1"/>
              <a:t>Kestresl</a:t>
            </a:r>
            <a:r>
              <a:rPr lang="en-US" dirty="0"/>
              <a:t> and calculate it in batch mode. The third way is to build the model in GUI on your local workstation and run it in batch mode on </a:t>
            </a:r>
            <a:r>
              <a:rPr lang="en-US" dirty="0" err="1"/>
              <a:t>Kestresl</a:t>
            </a:r>
            <a:r>
              <a:rPr lang="en-US" dirty="0"/>
              <a:t>. The third one requires files transferred between the local workstation and kestrel.</a:t>
            </a:r>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313389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go through the steps for using </a:t>
            </a:r>
            <a:r>
              <a:rPr lang="en-US" dirty="0" err="1"/>
              <a:t>comsol</a:t>
            </a:r>
            <a:r>
              <a:rPr lang="en-US" dirty="0"/>
              <a:t> GUI first. A little bit of difference from Eagle. You can only run </a:t>
            </a:r>
            <a:r>
              <a:rPr lang="en-US" dirty="0" err="1"/>
              <a:t>comsol</a:t>
            </a:r>
            <a:r>
              <a:rPr lang="en-US" dirty="0"/>
              <a:t> </a:t>
            </a:r>
            <a:r>
              <a:rPr lang="en-US" dirty="0" err="1"/>
              <a:t>gui</a:t>
            </a:r>
            <a:r>
              <a:rPr lang="en-US" dirty="0"/>
              <a:t> on a data analysis and </a:t>
            </a:r>
            <a:r>
              <a:rPr lang="en-US" dirty="0" err="1"/>
              <a:t>visulization</a:t>
            </a:r>
            <a:r>
              <a:rPr lang="en-US" dirty="0"/>
              <a:t> node. </a:t>
            </a:r>
            <a:r>
              <a:rPr lang="en-US" b="0" i="0" dirty="0">
                <a:solidFill>
                  <a:srgbClr val="212121"/>
                </a:solidFill>
                <a:effectLst/>
              </a:rPr>
              <a:t>Which is intended for HPC applications that require a graphical user interface (GUI). There are 7 </a:t>
            </a:r>
            <a:r>
              <a:rPr lang="en-US" b="0" i="0" dirty="0" err="1">
                <a:solidFill>
                  <a:srgbClr val="212121"/>
                </a:solidFill>
                <a:effectLst/>
              </a:rPr>
              <a:t>dav</a:t>
            </a:r>
            <a:r>
              <a:rPr lang="en-US" b="0" i="0" dirty="0">
                <a:solidFill>
                  <a:srgbClr val="212121"/>
                </a:solidFill>
                <a:effectLst/>
              </a:rPr>
              <a:t> nodes on kestrel. </a:t>
            </a:r>
            <a:r>
              <a:rPr lang="en-US" b="0" i="0" dirty="0" err="1">
                <a:solidFill>
                  <a:srgbClr val="212121"/>
                </a:solidFill>
                <a:effectLst/>
              </a:rPr>
              <a:t>Ssh</a:t>
            </a:r>
            <a:r>
              <a:rPr lang="en-US" b="0" i="0" dirty="0">
                <a:solidFill>
                  <a:srgbClr val="212121"/>
                </a:solidFill>
                <a:effectLst/>
              </a:rPr>
              <a:t> kestrel-</a:t>
            </a:r>
            <a:r>
              <a:rPr lang="en-US" b="0" i="0" dirty="0" err="1">
                <a:solidFill>
                  <a:srgbClr val="212121"/>
                </a:solidFill>
                <a:effectLst/>
              </a:rPr>
              <a:t>dav</a:t>
            </a:r>
            <a:r>
              <a:rPr lang="en-US" b="0" i="0" dirty="0">
                <a:solidFill>
                  <a:srgbClr val="212121"/>
                </a:solidFill>
                <a:effectLst/>
              </a:rPr>
              <a:t> will log you into one of the 7 </a:t>
            </a:r>
            <a:r>
              <a:rPr lang="en-US" b="0" i="0" dirty="0" err="1">
                <a:solidFill>
                  <a:srgbClr val="212121"/>
                </a:solidFill>
                <a:effectLst/>
              </a:rPr>
              <a:t>dav</a:t>
            </a:r>
            <a:r>
              <a:rPr lang="en-US" b="0" i="0" dirty="0">
                <a:solidFill>
                  <a:srgbClr val="212121"/>
                </a:solidFill>
                <a:effectLst/>
              </a:rPr>
              <a:t> node randomly. Of course, you can log into a specific </a:t>
            </a:r>
            <a:r>
              <a:rPr lang="en-US" b="0" i="0" dirty="0" err="1">
                <a:solidFill>
                  <a:srgbClr val="212121"/>
                </a:solidFill>
                <a:effectLst/>
              </a:rPr>
              <a:t>dav</a:t>
            </a:r>
            <a:r>
              <a:rPr lang="en-US" b="0" i="0" dirty="0">
                <a:solidFill>
                  <a:srgbClr val="212121"/>
                </a:solidFill>
                <a:effectLst/>
              </a:rPr>
              <a:t> node by specifying the name of </a:t>
            </a:r>
            <a:r>
              <a:rPr lang="en-US" b="0" i="0" dirty="0" err="1">
                <a:solidFill>
                  <a:srgbClr val="212121"/>
                </a:solidFill>
                <a:effectLst/>
              </a:rPr>
              <a:t>dav</a:t>
            </a:r>
            <a:r>
              <a:rPr lang="en-US" b="0" i="0" dirty="0">
                <a:solidFill>
                  <a:srgbClr val="212121"/>
                </a:solidFill>
                <a:effectLst/>
              </a:rPr>
              <a:t> node you want to login.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order to run </a:t>
            </a:r>
            <a:r>
              <a:rPr lang="en-US" dirty="0" err="1"/>
              <a:t>comsol</a:t>
            </a:r>
            <a:r>
              <a:rPr lang="en-US" dirty="0"/>
              <a:t> </a:t>
            </a:r>
            <a:r>
              <a:rPr lang="en-US" dirty="0" err="1"/>
              <a:t>gui</a:t>
            </a:r>
            <a:r>
              <a:rPr lang="en-US" dirty="0"/>
              <a:t>, a x-window application is required. Here I am using </a:t>
            </a:r>
            <a:r>
              <a:rPr lang="en-US" dirty="0" err="1"/>
              <a:t>fastx</a:t>
            </a:r>
            <a:r>
              <a:rPr lang="en-US" dirty="0"/>
              <a:t>. </a:t>
            </a:r>
            <a:r>
              <a:rPr lang="en-US" b="0" i="0" dirty="0" err="1">
                <a:solidFill>
                  <a:srgbClr val="212121"/>
                </a:solidFill>
                <a:effectLst/>
              </a:rPr>
              <a:t>FastX</a:t>
            </a:r>
            <a:r>
              <a:rPr lang="en-US" b="0" i="0" dirty="0">
                <a:solidFill>
                  <a:srgbClr val="212121"/>
                </a:solidFill>
                <a:effectLst/>
              </a:rPr>
              <a:t> provides a means to use a graphical desktop remotely. By connecting to a </a:t>
            </a:r>
            <a:r>
              <a:rPr lang="en-US" b="0" i="0" dirty="0" err="1">
                <a:solidFill>
                  <a:srgbClr val="212121"/>
                </a:solidFill>
                <a:effectLst/>
              </a:rPr>
              <a:t>FastX</a:t>
            </a:r>
            <a:r>
              <a:rPr lang="en-US" b="0" i="0" dirty="0">
                <a:solidFill>
                  <a:srgbClr val="212121"/>
                </a:solidFill>
                <a:effectLst/>
              </a:rPr>
              <a:t> session on a DAV node, users can run graphical applications with a similar experience to running on their laptop. There are two ways to use </a:t>
            </a:r>
            <a:r>
              <a:rPr lang="en-US" b="0" i="0" dirty="0" err="1">
                <a:solidFill>
                  <a:srgbClr val="212121"/>
                </a:solidFill>
                <a:effectLst/>
              </a:rPr>
              <a:t>fastX</a:t>
            </a:r>
            <a:r>
              <a:rPr lang="en-US" b="0" i="0" dirty="0">
                <a:solidFill>
                  <a:srgbClr val="212121"/>
                </a:solidFill>
                <a:effectLst/>
              </a:rPr>
              <a:t>, including browser client and desktop client.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1740245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rPr>
              <a:t>Let’s start with the browser way as it is simple, and you don’t need to install the application. </a:t>
            </a:r>
            <a:r>
              <a:rPr lang="en-US" b="0" i="0" dirty="0" err="1">
                <a:solidFill>
                  <a:srgbClr val="212121"/>
                </a:solidFill>
                <a:effectLst/>
              </a:rPr>
              <a:t>Fastx</a:t>
            </a:r>
            <a:r>
              <a:rPr lang="en-US" b="0" i="0" dirty="0">
                <a:solidFill>
                  <a:srgbClr val="212121"/>
                </a:solidFill>
                <a:effectLst/>
              </a:rPr>
              <a:t> browser client support most browser such as </a:t>
            </a:r>
            <a:r>
              <a:rPr lang="en-US" b="0" i="0" dirty="0">
                <a:solidFill>
                  <a:srgbClr val="333333"/>
                </a:solidFill>
                <a:effectLst/>
                <a:latin typeface="Helvetica Neue" panose="02000503000000020004" pitchFamily="2" charset="0"/>
              </a:rPr>
              <a:t>Chrome, Firefox, Safari, Edge. The first step is to </a:t>
            </a:r>
            <a:r>
              <a:rPr lang="en-US" b="0" i="0" dirty="0" err="1">
                <a:solidFill>
                  <a:srgbClr val="333333"/>
                </a:solidFill>
                <a:effectLst/>
                <a:latin typeface="Helvetica Neue" panose="02000503000000020004" pitchFamily="2" charset="0"/>
              </a:rPr>
              <a:t>tyoe</a:t>
            </a:r>
            <a:r>
              <a:rPr lang="en-US" b="0" i="0" dirty="0">
                <a:solidFill>
                  <a:srgbClr val="333333"/>
                </a:solidFill>
                <a:effectLst/>
                <a:latin typeface="Helvetica Neue" panose="02000503000000020004" pitchFamily="2" charset="0"/>
              </a:rPr>
              <a:t> the name of the server into the URL box of your browser. For kestrel it is kestrel-</a:t>
            </a:r>
            <a:r>
              <a:rPr lang="en-US" b="0" i="0" dirty="0" err="1">
                <a:solidFill>
                  <a:srgbClr val="333333"/>
                </a:solidFill>
                <a:effectLst/>
                <a:latin typeface="Helvetica Neue" panose="02000503000000020004" pitchFamily="2" charset="0"/>
              </a:rPr>
              <a:t>dav.hpc.nrel.gov</a:t>
            </a:r>
            <a:r>
              <a:rPr lang="en-US" b="0" i="0" dirty="0">
                <a:solidFill>
                  <a:srgbClr val="333333"/>
                </a:solidFill>
                <a:effectLst/>
                <a:latin typeface="Helvetica Neue" panose="02000503000000020004" pitchFamily="2" charset="0"/>
              </a:rPr>
              <a:t> or you can specify which DAV node to login using </a:t>
            </a:r>
            <a:r>
              <a:rPr lang="en-US" b="0" i="0" dirty="0" err="1">
                <a:solidFill>
                  <a:srgbClr val="333333"/>
                </a:solidFill>
                <a:effectLst/>
                <a:latin typeface="Helvetica Neue" panose="02000503000000020004" pitchFamily="2" charset="0"/>
              </a:rPr>
              <a:t>kd</a:t>
            </a:r>
            <a:r>
              <a:rPr lang="en-US" b="0" i="0" dirty="0">
                <a:solidFill>
                  <a:srgbClr val="333333"/>
                </a:solidFill>
                <a:effectLst/>
                <a:latin typeface="Helvetica Neue" panose="02000503000000020004" pitchFamily="2" charset="0"/>
              </a:rPr>
              <a:t> number of the specific </a:t>
            </a:r>
            <a:r>
              <a:rPr lang="en-US" b="0" i="0" dirty="0" err="1">
                <a:solidFill>
                  <a:srgbClr val="333333"/>
                </a:solidFill>
                <a:effectLst/>
                <a:latin typeface="Helvetica Neue" panose="02000503000000020004" pitchFamily="2" charset="0"/>
              </a:rPr>
              <a:t>dav</a:t>
            </a:r>
            <a:r>
              <a:rPr lang="en-US" b="0" i="0" dirty="0">
                <a:solidFill>
                  <a:srgbClr val="333333"/>
                </a:solidFill>
                <a:effectLst/>
                <a:latin typeface="Helvetica Neue" panose="02000503000000020004" pitchFamily="2" charset="0"/>
              </a:rPr>
              <a:t> </a:t>
            </a:r>
            <a:r>
              <a:rPr lang="en-US" b="0" i="0" dirty="0" err="1">
                <a:solidFill>
                  <a:srgbClr val="333333"/>
                </a:solidFill>
                <a:effectLst/>
                <a:latin typeface="Helvetica Neue" panose="02000503000000020004" pitchFamily="2" charset="0"/>
              </a:rPr>
              <a:t>node.hpc.nrel.gov</a:t>
            </a:r>
            <a:r>
              <a:rPr lang="en-US" b="0" i="0" dirty="0">
                <a:solidFill>
                  <a:srgbClr val="333333"/>
                </a:solidFill>
                <a:effectLst/>
                <a:latin typeface="Helvetica Neue" panose="02000503000000020004" pitchFamily="2" charset="0"/>
              </a:rPr>
              <a:t>. it will bring you to this page, in which you need type your username and password of your HPC account and click </a:t>
            </a:r>
            <a:r>
              <a:rPr lang="en-US" b="0" i="0" dirty="0" err="1">
                <a:solidFill>
                  <a:srgbClr val="333333"/>
                </a:solidFill>
                <a:effectLst/>
                <a:latin typeface="Helvetica Neue" panose="02000503000000020004" pitchFamily="2" charset="0"/>
              </a:rPr>
              <a:t>ssh</a:t>
            </a:r>
            <a:r>
              <a:rPr lang="en-US" b="0" i="0" dirty="0">
                <a:solidFill>
                  <a:srgbClr val="333333"/>
                </a:solidFill>
                <a:effectLst/>
                <a:latin typeface="Helvetica Neue" panose="02000503000000020004" pitchFamily="2" charset="0"/>
              </a:rPr>
              <a:t> login button. Then this page will appear, click submit it will goes to the notice to user page, click proceed. The </a:t>
            </a:r>
            <a:r>
              <a:rPr lang="en-US" b="0" i="0" dirty="0" err="1">
                <a:solidFill>
                  <a:srgbClr val="333333"/>
                </a:solidFill>
                <a:effectLst/>
                <a:latin typeface="Helvetica Neue" panose="02000503000000020004" pitchFamily="2" charset="0"/>
              </a:rPr>
              <a:t>xwindow</a:t>
            </a:r>
            <a:r>
              <a:rPr lang="en-US" b="0" i="0" dirty="0">
                <a:solidFill>
                  <a:srgbClr val="333333"/>
                </a:solidFill>
                <a:effectLst/>
                <a:latin typeface="Helvetica Neue" panose="02000503000000020004" pitchFamily="2" charset="0"/>
              </a:rPr>
              <a:t> will pump up. You can just click the update button to get rid of this pumped </a:t>
            </a:r>
            <a:r>
              <a:rPr lang="en-US" b="0" i="0" dirty="0" err="1">
                <a:solidFill>
                  <a:srgbClr val="333333"/>
                </a:solidFill>
                <a:effectLst/>
                <a:latin typeface="Helvetica Neue" panose="02000503000000020004" pitchFamily="2" charset="0"/>
              </a:rPr>
              <a:t>window.click</a:t>
            </a:r>
            <a:r>
              <a:rPr lang="en-US" b="0" i="0" dirty="0">
                <a:solidFill>
                  <a:srgbClr val="333333"/>
                </a:solidFill>
                <a:effectLst/>
                <a:latin typeface="Helvetica Neue" panose="02000503000000020004" pitchFamily="2" charset="0"/>
              </a:rPr>
              <a:t> </a:t>
            </a:r>
            <a:r>
              <a:rPr lang="en-US" b="0" i="0" dirty="0" err="1">
                <a:solidFill>
                  <a:srgbClr val="333333"/>
                </a:solidFill>
                <a:effectLst/>
                <a:latin typeface="Helvetica Neue" panose="02000503000000020004" pitchFamily="2" charset="0"/>
              </a:rPr>
              <a:t>xfce</a:t>
            </a:r>
            <a:r>
              <a:rPr lang="en-US" b="0" i="0" dirty="0">
                <a:solidFill>
                  <a:srgbClr val="333333"/>
                </a:solidFill>
                <a:effectLst/>
                <a:latin typeface="Helvetica Neue" panose="02000503000000020004" pitchFamily="2" charset="0"/>
              </a:rPr>
              <a:t> tag to open a connection and it will let you choose either browser client or desktop client, here we are using browser client. Once you click </a:t>
            </a:r>
            <a:r>
              <a:rPr lang="en-US" b="0" i="0" dirty="0" err="1">
                <a:solidFill>
                  <a:srgbClr val="333333"/>
                </a:solidFill>
                <a:effectLst/>
                <a:latin typeface="Helvetica Neue" panose="02000503000000020004" pitchFamily="2" charset="0"/>
              </a:rPr>
              <a:t>crowser</a:t>
            </a:r>
            <a:r>
              <a:rPr lang="en-US" b="0" i="0" dirty="0">
                <a:solidFill>
                  <a:srgbClr val="333333"/>
                </a:solidFill>
                <a:effectLst/>
                <a:latin typeface="Helvetica Neue" panose="02000503000000020004" pitchFamily="2" charset="0"/>
              </a:rPr>
              <a:t> client tag, the desktop of kestrel will show up.</a:t>
            </a: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199191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order to open </a:t>
            </a:r>
            <a:r>
              <a:rPr lang="en-US" dirty="0" err="1"/>
              <a:t>comsol</a:t>
            </a:r>
            <a:r>
              <a:rPr lang="en-US" dirty="0"/>
              <a:t> </a:t>
            </a:r>
            <a:r>
              <a:rPr lang="en-US" dirty="0" err="1"/>
              <a:t>gui</a:t>
            </a:r>
            <a:r>
              <a:rPr lang="en-US" dirty="0"/>
              <a:t>, we need open a terminal by clicking the terminal icon as highlighted here. In the opened terminal type module purge, hit enter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module load </a:t>
            </a:r>
            <a:r>
              <a:rPr lang="en-US" dirty="0" err="1"/>
              <a:t>comsol</a:t>
            </a:r>
            <a:r>
              <a:rPr lang="en-US" dirty="0"/>
              <a:t>, hit enter, then </a:t>
            </a:r>
            <a:r>
              <a:rPr lang="en-US" dirty="0" err="1"/>
              <a:t>vglrun</a:t>
            </a:r>
            <a:r>
              <a:rPr lang="en-US" dirty="0"/>
              <a:t> </a:t>
            </a:r>
            <a:r>
              <a:rPr lang="en-US" dirty="0" err="1"/>
              <a:t>comsol</a:t>
            </a:r>
            <a:r>
              <a:rPr lang="en-US" dirty="0"/>
              <a:t> hit enter. The </a:t>
            </a:r>
            <a:r>
              <a:rPr lang="en-US" dirty="0" err="1"/>
              <a:t>comsol</a:t>
            </a:r>
            <a:r>
              <a:rPr lang="en-US" dirty="0"/>
              <a:t> </a:t>
            </a:r>
            <a:r>
              <a:rPr lang="en-US" dirty="0" err="1"/>
              <a:t>gui</a:t>
            </a:r>
            <a:r>
              <a:rPr lang="en-US" dirty="0"/>
              <a:t> will show up.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first command release all loaded modules, and the second command load </a:t>
            </a:r>
            <a:r>
              <a:rPr lang="en-US" dirty="0" err="1"/>
              <a:t>comsol</a:t>
            </a:r>
            <a:r>
              <a:rPr lang="en-US" dirty="0"/>
              <a:t> module while the third command pump up the </a:t>
            </a:r>
            <a:r>
              <a:rPr lang="en-US" dirty="0" err="1"/>
              <a:t>comsol</a:t>
            </a:r>
            <a:r>
              <a:rPr lang="en-US" dirty="0"/>
              <a:t> </a:t>
            </a:r>
            <a:r>
              <a:rPr lang="en-US" dirty="0" err="1"/>
              <a:t>gui</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how to use </a:t>
            </a:r>
            <a:r>
              <a:rPr lang="en-US" dirty="0" err="1"/>
              <a:t>fastx</a:t>
            </a:r>
            <a:r>
              <a:rPr lang="en-US" dirty="0"/>
              <a:t> browser client to open </a:t>
            </a:r>
            <a:r>
              <a:rPr lang="en-US" dirty="0" err="1"/>
              <a:t>comsol</a:t>
            </a:r>
            <a:r>
              <a:rPr lang="en-US" dirty="0"/>
              <a:t> </a:t>
            </a:r>
            <a:r>
              <a:rPr lang="en-US" dirty="0" err="1"/>
              <a:t>gui</a:t>
            </a:r>
            <a:r>
              <a:rPr lang="en-US" dirty="0"/>
              <a:t>. Next let’s see how to use the </a:t>
            </a:r>
            <a:r>
              <a:rPr lang="en-US" dirty="0" err="1"/>
              <a:t>fastx</a:t>
            </a:r>
            <a:r>
              <a:rPr lang="en-US" dirty="0"/>
              <a:t> desktop client.</a:t>
            </a:r>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2565116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rPr>
              <a:t>To use the </a:t>
            </a:r>
            <a:r>
              <a:rPr lang="en-US" b="0" i="0" dirty="0" err="1">
                <a:solidFill>
                  <a:srgbClr val="212121"/>
                </a:solidFill>
                <a:effectLst/>
              </a:rPr>
              <a:t>fastx</a:t>
            </a:r>
            <a:r>
              <a:rPr lang="en-US" b="0" i="0" dirty="0">
                <a:solidFill>
                  <a:srgbClr val="212121"/>
                </a:solidFill>
                <a:effectLst/>
              </a:rPr>
              <a:t> desktop client, you need install the </a:t>
            </a:r>
            <a:r>
              <a:rPr lang="en-US" b="0" i="0" dirty="0" err="1">
                <a:solidFill>
                  <a:srgbClr val="212121"/>
                </a:solidFill>
                <a:effectLst/>
              </a:rPr>
              <a:t>fastx</a:t>
            </a:r>
            <a:r>
              <a:rPr lang="en-US" b="0" i="0" dirty="0">
                <a:solidFill>
                  <a:srgbClr val="212121"/>
                </a:solidFill>
                <a:effectLst/>
              </a:rPr>
              <a:t> application on your local workstation.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rPr>
              <a:t>You can download </a:t>
            </a:r>
            <a:r>
              <a:rPr lang="en-US" b="0" i="0" dirty="0" err="1">
                <a:solidFill>
                  <a:srgbClr val="212121"/>
                </a:solidFill>
                <a:effectLst/>
              </a:rPr>
              <a:t>fastx</a:t>
            </a:r>
            <a:r>
              <a:rPr lang="en-US" b="0" i="0" dirty="0">
                <a:solidFill>
                  <a:srgbClr val="212121"/>
                </a:solidFill>
                <a:effectLst/>
              </a:rPr>
              <a:t> through this link. After install </a:t>
            </a:r>
            <a:r>
              <a:rPr lang="en-US" b="0" i="0" dirty="0" err="1">
                <a:solidFill>
                  <a:srgbClr val="212121"/>
                </a:solidFill>
                <a:effectLst/>
              </a:rPr>
              <a:t>fastx</a:t>
            </a:r>
            <a:r>
              <a:rPr lang="en-US" b="0" i="0" dirty="0">
                <a:solidFill>
                  <a:srgbClr val="212121"/>
                </a:solidFill>
                <a:effectLst/>
              </a:rPr>
              <a:t> and open it, we can connect to a DAV node on kestrel by specifying the host name and </a:t>
            </a:r>
            <a:r>
              <a:rPr lang="en-US" b="0" i="0" dirty="0" err="1">
                <a:solidFill>
                  <a:srgbClr val="212121"/>
                </a:solidFill>
                <a:effectLst/>
              </a:rPr>
              <a:t>inputing</a:t>
            </a:r>
            <a:r>
              <a:rPr lang="en-US" b="0" i="0" dirty="0">
                <a:solidFill>
                  <a:srgbClr val="212121"/>
                </a:solidFill>
                <a:effectLst/>
              </a:rPr>
              <a:t> your username and password of your </a:t>
            </a:r>
            <a:r>
              <a:rPr lang="en-US" b="0" i="0" dirty="0" err="1">
                <a:solidFill>
                  <a:srgbClr val="212121"/>
                </a:solidFill>
                <a:effectLst/>
              </a:rPr>
              <a:t>hpc</a:t>
            </a:r>
            <a:r>
              <a:rPr lang="en-US" b="0" i="0" dirty="0">
                <a:solidFill>
                  <a:srgbClr val="212121"/>
                </a:solidFill>
                <a:effectLst/>
              </a:rPr>
              <a:t> account. The following steps are the same as that for browser client. Once you are logged into a DAV node, then you can add a </a:t>
            </a:r>
            <a:r>
              <a:rPr lang="en-US" b="0" i="0" dirty="0" err="1">
                <a:solidFill>
                  <a:srgbClr val="212121"/>
                </a:solidFill>
                <a:effectLst/>
              </a:rPr>
              <a:t>xfCE</a:t>
            </a:r>
            <a:r>
              <a:rPr lang="en-US" b="0" i="0" dirty="0">
                <a:solidFill>
                  <a:srgbClr val="212121"/>
                </a:solidFill>
                <a:effectLst/>
              </a:rPr>
              <a:t> window and the desktop of Kestrel will show up.</a:t>
            </a: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a:p>
        </p:txBody>
      </p:sp>
    </p:spTree>
    <p:extLst>
      <p:ext uri="{BB962C8B-B14F-4D97-AF65-F5344CB8AC3E}">
        <p14:creationId xmlns:p14="http://schemas.microsoft.com/office/powerpoint/2010/main" val="32927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rPr>
              <a:t>To use the </a:t>
            </a:r>
            <a:r>
              <a:rPr lang="en-US" b="0" i="0" dirty="0" err="1">
                <a:solidFill>
                  <a:srgbClr val="212121"/>
                </a:solidFill>
                <a:effectLst/>
              </a:rPr>
              <a:t>fastx</a:t>
            </a:r>
            <a:r>
              <a:rPr lang="en-US" b="0" i="0" dirty="0">
                <a:solidFill>
                  <a:srgbClr val="212121"/>
                </a:solidFill>
                <a:effectLst/>
              </a:rPr>
              <a:t> desktop client, you need install the </a:t>
            </a:r>
            <a:r>
              <a:rPr lang="en-US" b="0" i="0" dirty="0" err="1">
                <a:solidFill>
                  <a:srgbClr val="212121"/>
                </a:solidFill>
                <a:effectLst/>
              </a:rPr>
              <a:t>fastx</a:t>
            </a:r>
            <a:r>
              <a:rPr lang="en-US" b="0" i="0" dirty="0">
                <a:solidFill>
                  <a:srgbClr val="212121"/>
                </a:solidFill>
                <a:effectLst/>
              </a:rPr>
              <a:t> application on your local workstation.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solidFill>
                <a:srgbClr val="212121"/>
              </a:solidFill>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rPr>
              <a:t>You can download </a:t>
            </a:r>
            <a:r>
              <a:rPr lang="en-US" b="0" i="0" dirty="0" err="1">
                <a:solidFill>
                  <a:srgbClr val="212121"/>
                </a:solidFill>
                <a:effectLst/>
              </a:rPr>
              <a:t>fastx</a:t>
            </a:r>
            <a:r>
              <a:rPr lang="en-US" b="0" i="0" dirty="0">
                <a:solidFill>
                  <a:srgbClr val="212121"/>
                </a:solidFill>
                <a:effectLst/>
              </a:rPr>
              <a:t> through this link. After install </a:t>
            </a:r>
            <a:r>
              <a:rPr lang="en-US" b="0" i="0" dirty="0" err="1">
                <a:solidFill>
                  <a:srgbClr val="212121"/>
                </a:solidFill>
                <a:effectLst/>
              </a:rPr>
              <a:t>fastx</a:t>
            </a:r>
            <a:r>
              <a:rPr lang="en-US" b="0" i="0" dirty="0">
                <a:solidFill>
                  <a:srgbClr val="212121"/>
                </a:solidFill>
                <a:effectLst/>
              </a:rPr>
              <a:t> and open it, we can connect to a DAV node on kestrel by specifying the host name and </a:t>
            </a:r>
            <a:r>
              <a:rPr lang="en-US" b="0" i="0" dirty="0" err="1">
                <a:solidFill>
                  <a:srgbClr val="212121"/>
                </a:solidFill>
                <a:effectLst/>
              </a:rPr>
              <a:t>inputing</a:t>
            </a:r>
            <a:r>
              <a:rPr lang="en-US" b="0" i="0" dirty="0">
                <a:solidFill>
                  <a:srgbClr val="212121"/>
                </a:solidFill>
                <a:effectLst/>
              </a:rPr>
              <a:t> your username and password of your </a:t>
            </a:r>
            <a:r>
              <a:rPr lang="en-US" b="0" i="0" dirty="0" err="1">
                <a:solidFill>
                  <a:srgbClr val="212121"/>
                </a:solidFill>
                <a:effectLst/>
              </a:rPr>
              <a:t>hpc</a:t>
            </a:r>
            <a:r>
              <a:rPr lang="en-US" b="0" i="0" dirty="0">
                <a:solidFill>
                  <a:srgbClr val="212121"/>
                </a:solidFill>
                <a:effectLst/>
              </a:rPr>
              <a:t> account. The following steps are the same as that for browser client. Once you are logged into a DAV node, then you can add a </a:t>
            </a:r>
            <a:r>
              <a:rPr lang="en-US" b="0" i="0" dirty="0" err="1">
                <a:solidFill>
                  <a:srgbClr val="212121"/>
                </a:solidFill>
                <a:effectLst/>
              </a:rPr>
              <a:t>xfCE</a:t>
            </a:r>
            <a:r>
              <a:rPr lang="en-US" b="0" i="0" dirty="0">
                <a:solidFill>
                  <a:srgbClr val="212121"/>
                </a:solidFill>
                <a:effectLst/>
              </a:rPr>
              <a:t> window and the desktop of Kestrel will show up.</a:t>
            </a: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498463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start a terminal window and run these commands. </a:t>
            </a:r>
            <a:r>
              <a:rPr lang="en-US" dirty="0" err="1"/>
              <a:t>Comsol</a:t>
            </a:r>
            <a:r>
              <a:rPr lang="en-US" dirty="0"/>
              <a:t> </a:t>
            </a:r>
            <a:r>
              <a:rPr lang="en-US" dirty="0" err="1"/>
              <a:t>gui</a:t>
            </a:r>
            <a:r>
              <a:rPr lang="en-US" dirty="0"/>
              <a:t> will start.</a:t>
            </a:r>
          </a:p>
        </p:txBody>
      </p:sp>
      <p:sp>
        <p:nvSpPr>
          <p:cNvPr id="4" name="Slide Number Placeholder 3"/>
          <p:cNvSpPr>
            <a:spLocks noGrp="1"/>
          </p:cNvSpPr>
          <p:nvPr>
            <p:ph type="sldNum" sz="quarter" idx="5"/>
          </p:nvPr>
        </p:nvSpPr>
        <p:spPr/>
        <p:txBody>
          <a:bodyPr/>
          <a:lstStyle/>
          <a:p>
            <a:fld id="{AF285793-58F2-5D45-93FF-B0076DA99FD1}" type="slidenum">
              <a:rPr lang="en-US" smtClean="0"/>
              <a:t>16</a:t>
            </a:fld>
            <a:endParaRPr lang="en-US"/>
          </a:p>
        </p:txBody>
      </p:sp>
    </p:spTree>
    <p:extLst>
      <p:ext uri="{BB962C8B-B14F-4D97-AF65-F5344CB8AC3E}">
        <p14:creationId xmlns:p14="http://schemas.microsoft.com/office/powerpoint/2010/main" val="1408620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the </a:t>
            </a:r>
            <a:r>
              <a:rPr lang="en-US" dirty="0" err="1"/>
              <a:t>gui</a:t>
            </a:r>
            <a:r>
              <a:rPr lang="en-US" dirty="0"/>
              <a:t>, you can build and compute the model as same as that on your local laptop. Once you finish you can save the model on Kestrel to your home directory. </a:t>
            </a:r>
          </a:p>
          <a:p>
            <a:endParaRPr lang="en-US" dirty="0"/>
          </a:p>
          <a:p>
            <a:r>
              <a:rPr lang="en-US" dirty="0"/>
              <a:t>In this way, the model is calculated on DAV node, by default, </a:t>
            </a:r>
            <a:r>
              <a:rPr lang="en-US" dirty="0" err="1"/>
              <a:t>comsol</a:t>
            </a:r>
            <a:r>
              <a:rPr lang="en-US" dirty="0"/>
              <a:t> use all cores of the DAV node.</a:t>
            </a:r>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207048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If you want to change the number of cores and socket that </a:t>
            </a:r>
            <a:r>
              <a:rPr lang="en-US" dirty="0" err="1"/>
              <a:t>comsol</a:t>
            </a:r>
            <a:r>
              <a:rPr lang="en-US" dirty="0"/>
              <a:t> will utilize, you can go to options-computing,-multicore tap to modify. However, running </a:t>
            </a:r>
            <a:r>
              <a:rPr lang="en-US" dirty="0" err="1"/>
              <a:t>comsol</a:t>
            </a:r>
            <a:r>
              <a:rPr lang="en-US" dirty="0"/>
              <a:t> model in multiple nodes through GUI is not straight forward. I recommend to run it in batch mode if you need multiple nodes for model with lot of DOFs.</a:t>
            </a:r>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4032433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Next, let’s move forward to next topic about running </a:t>
            </a:r>
            <a:r>
              <a:rPr lang="en-US" dirty="0" err="1"/>
              <a:t>comsol</a:t>
            </a:r>
            <a:r>
              <a:rPr lang="en-US" dirty="0"/>
              <a:t> in batch mode. Once the model is built in GUI on either Kestrel or local workstation, copy and save the </a:t>
            </a:r>
            <a:r>
              <a:rPr lang="en-US" i="1" dirty="0">
                <a:latin typeface="Consolas" panose="020B0609020204030204" pitchFamily="49" charset="0"/>
                <a:cs typeface="Consolas" panose="020B0609020204030204" pitchFamily="49" charset="0"/>
              </a:rPr>
              <a:t>.mph </a:t>
            </a:r>
            <a:r>
              <a:rPr lang="en-US" dirty="0">
                <a:cs typeface="Consolas" panose="020B0609020204030204" pitchFamily="49" charset="0"/>
              </a:rPr>
              <a:t>to your home directory or project directory on kestrel. Then you need to write a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script, by submitting the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file from the directory where it is saved the </a:t>
            </a:r>
            <a:r>
              <a:rPr lang="en-US" dirty="0" err="1">
                <a:cs typeface="Consolas" panose="020B0609020204030204" pitchFamily="49" charset="0"/>
              </a:rPr>
              <a:t>comsol</a:t>
            </a:r>
            <a:r>
              <a:rPr lang="en-US" dirty="0">
                <a:cs typeface="Consolas" panose="020B0609020204030204" pitchFamily="49" charset="0"/>
              </a:rPr>
              <a:t> model will be calculated on a compute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76995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training for </a:t>
            </a:r>
            <a:r>
              <a:rPr lang="en-US" dirty="0" err="1"/>
              <a:t>comsol</a:t>
            </a:r>
            <a:r>
              <a:rPr lang="en-US" dirty="0"/>
              <a:t> on Kestrel is the first part of our planned training series which consists of an introductory tutorial and an advanced tutorial. In this introductory tutorial, we will talk about license of COMSOL on kestrel, using </a:t>
            </a:r>
            <a:r>
              <a:rPr lang="en-US" dirty="0" err="1"/>
              <a:t>comsol</a:t>
            </a:r>
            <a:r>
              <a:rPr lang="en-US" dirty="0"/>
              <a:t> graphic user interface and running </a:t>
            </a:r>
            <a:r>
              <a:rPr lang="en-US" dirty="0" err="1"/>
              <a:t>comsol</a:t>
            </a:r>
            <a:r>
              <a:rPr lang="en-US" dirty="0"/>
              <a:t> in batch mode on kestrel. For the advanced tutorial, we will cover parameter sweep, batch sweep, and the implementation of equations to </a:t>
            </a:r>
            <a:r>
              <a:rPr lang="en-US" dirty="0" err="1"/>
              <a:t>comsol</a:t>
            </a:r>
            <a:r>
              <a:rPr lang="en-US" dirty="0"/>
              <a:t> model based on a fuel cell model.</a:t>
            </a:r>
          </a:p>
          <a:p>
            <a:endParaRPr lang="en-US" dirty="0"/>
          </a:p>
          <a:p>
            <a:endParaRPr lang="en-US" dirty="0"/>
          </a:p>
          <a:p>
            <a:r>
              <a:rPr lang="en-US" dirty="0"/>
              <a:t>Scaling test, fixed model size, use different number of cores and observe the computing time. On kestrel, 104 cores per node. When study computing time using 104 cores, you need set –np*-</a:t>
            </a:r>
            <a:r>
              <a:rPr lang="en-US" dirty="0" err="1"/>
              <a:t>nnhost</a:t>
            </a:r>
            <a:r>
              <a:rPr lang="en-US" dirty="0"/>
              <a:t>=104, and try different combination of –np and –</a:t>
            </a:r>
            <a:r>
              <a:rPr lang="en-US" dirty="0" err="1"/>
              <a:t>nnhost</a:t>
            </a:r>
            <a:r>
              <a:rPr lang="en-US" dirty="0"/>
              <a:t> (keep –np*-</a:t>
            </a:r>
            <a:r>
              <a:rPr lang="en-US" dirty="0" err="1"/>
              <a:t>nnhost</a:t>
            </a:r>
            <a:r>
              <a:rPr lang="en-US" dirty="0"/>
              <a:t>=104) and get the case where the running time is minimum . If –np = 4, -</a:t>
            </a:r>
            <a:r>
              <a:rPr lang="en-US" dirty="0" err="1"/>
              <a:t>nnhost</a:t>
            </a:r>
            <a:r>
              <a:rPr lang="en-US" dirty="0"/>
              <a:t> = 26 yields the shortest time period, then use –np = 4 –</a:t>
            </a:r>
            <a:r>
              <a:rPr lang="en-US" dirty="0" err="1"/>
              <a:t>nnhost</a:t>
            </a:r>
            <a:r>
              <a:rPr lang="en-US" dirty="0"/>
              <a:t>=26 but change the number of nodes to repeat the simulation and plot curve for computing time versus number of nodes.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the problem size is fixed, you can reach a point of negative returns when using additional processors As you compute with more and more processors, each processor has less and less amount of computation to perform The additional parallel overhead, compared to the amount of computation, causes the speedup curve to start turning downward as shown in the following figure.</a:t>
            </a: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3405858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Next, let’s move forward to next topic about running </a:t>
            </a:r>
            <a:r>
              <a:rPr lang="en-US" dirty="0" err="1"/>
              <a:t>comsol</a:t>
            </a:r>
            <a:r>
              <a:rPr lang="en-US" dirty="0"/>
              <a:t> in batch mode. Once the model is built in GUI on either Kestrel or local workstation, copy and save the </a:t>
            </a:r>
            <a:r>
              <a:rPr lang="en-US" i="1" dirty="0">
                <a:latin typeface="Consolas" panose="020B0609020204030204" pitchFamily="49" charset="0"/>
                <a:cs typeface="Consolas" panose="020B0609020204030204" pitchFamily="49" charset="0"/>
              </a:rPr>
              <a:t>.mph </a:t>
            </a:r>
            <a:r>
              <a:rPr lang="en-US" dirty="0">
                <a:cs typeface="Consolas" panose="020B0609020204030204" pitchFamily="49" charset="0"/>
              </a:rPr>
              <a:t>to your home directory or project directory on kestrel. Then you need to write a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script, by submitting the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file from the directory where it is saved the </a:t>
            </a:r>
            <a:r>
              <a:rPr lang="en-US" dirty="0" err="1">
                <a:cs typeface="Consolas" panose="020B0609020204030204" pitchFamily="49" charset="0"/>
              </a:rPr>
              <a:t>comsol</a:t>
            </a:r>
            <a:r>
              <a:rPr lang="en-US" dirty="0">
                <a:cs typeface="Consolas" panose="020B0609020204030204" pitchFamily="49" charset="0"/>
              </a:rPr>
              <a:t> model will be calculated on a compute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494927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Next, let’s move forward to next topic about running </a:t>
            </a:r>
            <a:r>
              <a:rPr lang="en-US" dirty="0" err="1"/>
              <a:t>comsol</a:t>
            </a:r>
            <a:r>
              <a:rPr lang="en-US" dirty="0"/>
              <a:t> in batch mode. Once the model is built in GUI on either Kestrel or local workstation, copy and save the </a:t>
            </a:r>
            <a:r>
              <a:rPr lang="en-US" i="1" dirty="0">
                <a:latin typeface="Consolas" panose="020B0609020204030204" pitchFamily="49" charset="0"/>
                <a:cs typeface="Consolas" panose="020B0609020204030204" pitchFamily="49" charset="0"/>
              </a:rPr>
              <a:t>.mph </a:t>
            </a:r>
            <a:r>
              <a:rPr lang="en-US" dirty="0">
                <a:cs typeface="Consolas" panose="020B0609020204030204" pitchFamily="49" charset="0"/>
              </a:rPr>
              <a:t>to your home directory or project directory on kestrel. Then you need to write a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script, by submitting the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file from the directory where it is saved the </a:t>
            </a:r>
            <a:r>
              <a:rPr lang="en-US" dirty="0" err="1">
                <a:cs typeface="Consolas" panose="020B0609020204030204" pitchFamily="49" charset="0"/>
              </a:rPr>
              <a:t>comsol</a:t>
            </a:r>
            <a:r>
              <a:rPr lang="en-US" dirty="0">
                <a:cs typeface="Consolas" panose="020B0609020204030204" pitchFamily="49" charset="0"/>
              </a:rPr>
              <a:t> model will be calculated on a compute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3304254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Next, let’s move forward to next topic about running </a:t>
            </a:r>
            <a:r>
              <a:rPr lang="en-US" dirty="0" err="1"/>
              <a:t>comsol</a:t>
            </a:r>
            <a:r>
              <a:rPr lang="en-US" dirty="0"/>
              <a:t> in batch mode. Once the model is built in GUI on either Kestrel or local workstation, copy and save the </a:t>
            </a:r>
            <a:r>
              <a:rPr lang="en-US" i="1" dirty="0">
                <a:latin typeface="Consolas" panose="020B0609020204030204" pitchFamily="49" charset="0"/>
                <a:cs typeface="Consolas" panose="020B0609020204030204" pitchFamily="49" charset="0"/>
              </a:rPr>
              <a:t>.mph </a:t>
            </a:r>
            <a:r>
              <a:rPr lang="en-US" dirty="0">
                <a:cs typeface="Consolas" panose="020B0609020204030204" pitchFamily="49" charset="0"/>
              </a:rPr>
              <a:t>to your home directory or project directory on kestrel. Then you need to write a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script, by submitting the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file from the directory where it is saved the </a:t>
            </a:r>
            <a:r>
              <a:rPr lang="en-US" dirty="0" err="1">
                <a:cs typeface="Consolas" panose="020B0609020204030204" pitchFamily="49" charset="0"/>
              </a:rPr>
              <a:t>comsol</a:t>
            </a:r>
            <a:r>
              <a:rPr lang="en-US" dirty="0">
                <a:cs typeface="Consolas" panose="020B0609020204030204" pitchFamily="49" charset="0"/>
              </a:rPr>
              <a:t> model will be calculated on a compute node.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9179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Here is a simple </a:t>
            </a:r>
            <a:r>
              <a:rPr lang="en-US" dirty="0" err="1"/>
              <a:t>sbatch</a:t>
            </a:r>
            <a:r>
              <a:rPr lang="en-US" dirty="0"/>
              <a:t> script sample used to run a </a:t>
            </a:r>
            <a:r>
              <a:rPr lang="en-US" dirty="0" err="1"/>
              <a:t>comsol</a:t>
            </a:r>
            <a:r>
              <a:rPr lang="en-US" dirty="0"/>
              <a:t> job on one node with multiple threads. in the first part you need to define the job name, time, number of nodes you are requiring, your project handle, types of nodes you are requiring. and the name of files to save output and error message. Then cd to the directory where this </a:t>
            </a:r>
            <a:r>
              <a:rPr lang="en-US" dirty="0" err="1"/>
              <a:t>slurm</a:t>
            </a:r>
            <a:r>
              <a:rPr lang="en-US" dirty="0"/>
              <a:t> file is saved. Load the </a:t>
            </a:r>
            <a:r>
              <a:rPr lang="en-US" dirty="0" err="1"/>
              <a:t>comsol</a:t>
            </a:r>
            <a:r>
              <a:rPr lang="en-US" dirty="0"/>
              <a:t> module, specify the name of input file which is your </a:t>
            </a:r>
            <a:r>
              <a:rPr lang="en-US" dirty="0" err="1"/>
              <a:t>comsol</a:t>
            </a:r>
            <a:r>
              <a:rPr lang="en-US" dirty="0"/>
              <a:t> .mph file, and the name of output file. Then the last line means we are using </a:t>
            </a:r>
            <a:r>
              <a:rPr lang="en-US" dirty="0" err="1"/>
              <a:t>comsol</a:t>
            </a:r>
            <a:r>
              <a:rPr lang="en-US" dirty="0"/>
              <a:t> module to calculate the input .mph model and save it to </a:t>
            </a:r>
            <a:r>
              <a:rPr lang="en-US" dirty="0" err="1"/>
              <a:t>outputfile</a:t>
            </a:r>
            <a:r>
              <a:rPr lang="en-US" dirty="0"/>
              <a:t> which is .mph file.</a:t>
            </a:r>
          </a:p>
          <a:p>
            <a:endParaRPr lang="en-US" dirty="0"/>
          </a:p>
          <a:p>
            <a:r>
              <a:rPr lang="en-US" dirty="0"/>
              <a:t>Note that, computing on GPU nodes is not currently supported by </a:t>
            </a:r>
            <a:r>
              <a:rPr lang="en-US" dirty="0" err="1"/>
              <a:t>comsol</a:t>
            </a:r>
            <a:r>
              <a:rPr lang="en-US" dirty="0"/>
              <a:t>, please remember to use </a:t>
            </a:r>
            <a:r>
              <a:rPr lang="en-US" dirty="0" err="1"/>
              <a:t>cpu</a:t>
            </a:r>
            <a:r>
              <a:rPr lang="en-US" dirty="0"/>
              <a:t> nodes. </a:t>
            </a:r>
          </a:p>
          <a:p>
            <a:endParaRPr lang="en-US" dirty="0"/>
          </a:p>
          <a:p>
            <a:pPr marL="171450" indent="-171450">
              <a:buFont typeface="Arial" panose="020B0604020202020204" pitchFamily="34" charset="0"/>
              <a:buChar char="•"/>
            </a:pPr>
            <a:r>
              <a:rPr lang="en-US" dirty="0">
                <a:highlight>
                  <a:srgbClr val="FF0000"/>
                </a:highlight>
              </a:rPr>
              <a:t>Explain last line in detail. You can include more settings in this line.</a:t>
            </a:r>
          </a:p>
          <a:p>
            <a:pPr marL="171450" indent="-171450">
              <a:buFont typeface="Arial" panose="020B0604020202020204" pitchFamily="34" charset="0"/>
              <a:buChar char="•"/>
            </a:pPr>
            <a:r>
              <a:rPr lang="en-US" dirty="0">
                <a:highlight>
                  <a:srgbClr val="FF0000"/>
                </a:highlight>
              </a:rPr>
              <a:t>Recommend to use half of cores.</a:t>
            </a:r>
          </a:p>
        </p:txBody>
      </p:sp>
      <p:sp>
        <p:nvSpPr>
          <p:cNvPr id="4" name="Slide Number Placeholder 3"/>
          <p:cNvSpPr>
            <a:spLocks noGrp="1"/>
          </p:cNvSpPr>
          <p:nvPr>
            <p:ph type="sldNum" sz="quarter" idx="5"/>
          </p:nvPr>
        </p:nvSpPr>
        <p:spPr/>
        <p:txBody>
          <a:bodyPr/>
          <a:lstStyle/>
          <a:p>
            <a:fld id="{AF285793-58F2-5D45-93FF-B0076DA99FD1}" type="slidenum">
              <a:rPr lang="en-US" smtClean="0"/>
              <a:t>23</a:t>
            </a:fld>
            <a:endParaRPr lang="en-US"/>
          </a:p>
        </p:txBody>
      </p:sp>
    </p:spTree>
    <p:extLst>
      <p:ext uri="{BB962C8B-B14F-4D97-AF65-F5344CB8AC3E}">
        <p14:creationId xmlns:p14="http://schemas.microsoft.com/office/powerpoint/2010/main" val="16067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slides show how to create save and submit the </a:t>
            </a:r>
            <a:r>
              <a:rPr lang="en-US" dirty="0" err="1"/>
              <a:t>sbatch</a:t>
            </a:r>
            <a:r>
              <a:rPr lang="en-US" dirty="0"/>
              <a:t> file. Firstly, create an empty file, then copy the script in last slide to this empty file and save it. Then submit it by running the command </a:t>
            </a:r>
            <a:r>
              <a:rPr lang="en-US" dirty="0" err="1"/>
              <a:t>sbatch</a:t>
            </a:r>
            <a:r>
              <a:rPr lang="en-US" dirty="0"/>
              <a:t>.</a:t>
            </a:r>
          </a:p>
        </p:txBody>
      </p:sp>
      <p:sp>
        <p:nvSpPr>
          <p:cNvPr id="4" name="Slide Number Placeholder 3"/>
          <p:cNvSpPr>
            <a:spLocks noGrp="1"/>
          </p:cNvSpPr>
          <p:nvPr>
            <p:ph type="sldNum" sz="quarter" idx="5"/>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286713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After the job is finished, all file will generated in the specified directory. In this example, </a:t>
            </a:r>
            <a:r>
              <a:rPr lang="en-US" dirty="0" err="1"/>
              <a:t>comsol_beam.mph</a:t>
            </a:r>
            <a:r>
              <a:rPr lang="en-US" dirty="0"/>
              <a:t> is the model we are going to calculate and </a:t>
            </a:r>
            <a:r>
              <a:rPr lang="en-US" dirty="0" err="1"/>
              <a:t>comsol_beam_result</a:t>
            </a:r>
            <a:r>
              <a:rPr lang="en-US" dirty="0"/>
              <a:t> file is the calculated model with results.</a:t>
            </a:r>
          </a:p>
        </p:txBody>
      </p:sp>
      <p:sp>
        <p:nvSpPr>
          <p:cNvPr id="4" name="Slide Number Placeholder 3"/>
          <p:cNvSpPr>
            <a:spLocks noGrp="1"/>
          </p:cNvSpPr>
          <p:nvPr>
            <p:ph type="sldNum" sz="quarter" idx="5"/>
          </p:nvPr>
        </p:nvSpPr>
        <p:spPr/>
        <p:txBody>
          <a:bodyPr/>
          <a:lstStyle/>
          <a:p>
            <a:fld id="{AF285793-58F2-5D45-93FF-B0076DA99FD1}" type="slidenum">
              <a:rPr lang="en-US" smtClean="0"/>
              <a:t>25</a:t>
            </a:fld>
            <a:endParaRPr lang="en-US"/>
          </a:p>
        </p:txBody>
      </p:sp>
    </p:spTree>
    <p:extLst>
      <p:ext uri="{BB962C8B-B14F-4D97-AF65-F5344CB8AC3E}">
        <p14:creationId xmlns:p14="http://schemas.microsoft.com/office/powerpoint/2010/main" val="287342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Calculate </a:t>
            </a:r>
            <a:r>
              <a:rPr lang="en-US" dirty="0" err="1"/>
              <a:t>comsol</a:t>
            </a:r>
            <a:r>
              <a:rPr lang="en-US" dirty="0"/>
              <a:t> model on multiple nodes is straight forward. This slide show a example script to compute </a:t>
            </a:r>
            <a:r>
              <a:rPr lang="en-US" dirty="0" err="1"/>
              <a:t>comsol</a:t>
            </a:r>
            <a:r>
              <a:rPr lang="en-US" dirty="0"/>
              <a:t> model using 2 nodes, 4 ranks, and 52 threads per rank.</a:t>
            </a: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4282149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ighlight>
                  <a:srgbClr val="FF0000"/>
                </a:highlight>
              </a:rPr>
              <a:t>Which type of nodes can enable the submitted job start immediately?</a:t>
            </a:r>
          </a:p>
          <a:p>
            <a:endParaRPr lang="en-US" dirty="0">
              <a:highlight>
                <a:srgbClr val="FF0000"/>
              </a:highlight>
            </a:endParaRPr>
          </a:p>
          <a:p>
            <a:r>
              <a:rPr lang="en-US" dirty="0">
                <a:highlight>
                  <a:srgbClr val="FF0000"/>
                </a:highlight>
              </a:rPr>
              <a:t>Run on a shared node with 13 cores.</a:t>
            </a:r>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14928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highlight>
                  <a:srgbClr val="FF0000"/>
                </a:highlight>
              </a:rPr>
              <a:t>Which type of nodes can enable the submitted job start immediately?</a:t>
            </a:r>
          </a:p>
          <a:p>
            <a:endParaRPr lang="en-US" dirty="0">
              <a:highlight>
                <a:srgbClr val="FF0000"/>
              </a:highlight>
            </a:endParaRPr>
          </a:p>
          <a:p>
            <a:r>
              <a:rPr lang="en-US" dirty="0">
                <a:highlight>
                  <a:srgbClr val="FF0000"/>
                </a:highlight>
              </a:rPr>
              <a:t>Run on a shared node with 13 cores.</a:t>
            </a:r>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701508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 the end, I would like to give you a demo which covers most stuff in previous slides using a simple cantilever beam model. </a:t>
            </a:r>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3516785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think most of you has some experience in </a:t>
            </a:r>
            <a:r>
              <a:rPr lang="en-US" dirty="0" err="1"/>
              <a:t>comsol</a:t>
            </a:r>
            <a:r>
              <a:rPr lang="en-US" dirty="0"/>
              <a:t>. It is a simulation </a:t>
            </a:r>
            <a:r>
              <a:rPr lang="en-US" sz="1200" dirty="0">
                <a:solidFill>
                  <a:srgbClr val="333333"/>
                </a:solidFill>
                <a:latin typeface="Times New Roman" panose="02020603050405020304" pitchFamily="18" charset="0"/>
                <a:cs typeface="Times New Roman" panose="02020603050405020304" pitchFamily="18" charset="0"/>
              </a:rPr>
              <a:t>platform that provides fully coupled multi-physics and single-physics modeling capabilities. </a:t>
            </a:r>
            <a:r>
              <a:rPr lang="en-US" sz="1200" b="0" i="0" dirty="0">
                <a:solidFill>
                  <a:srgbClr val="333333"/>
                </a:solidFill>
                <a:effectLst/>
                <a:latin typeface="Times New Roman" panose="02020603050405020304" pitchFamily="18" charset="0"/>
                <a:cs typeface="Times New Roman" panose="02020603050405020304" pitchFamily="18" charset="0"/>
              </a:rPr>
              <a:t>The real advantage of </a:t>
            </a:r>
            <a:r>
              <a:rPr lang="en-US" sz="1200" b="0" i="0" dirty="0" err="1">
                <a:solidFill>
                  <a:srgbClr val="333333"/>
                </a:solidFill>
                <a:effectLst/>
                <a:latin typeface="Times New Roman" panose="02020603050405020304" pitchFamily="18" charset="0"/>
                <a:cs typeface="Times New Roman" panose="02020603050405020304" pitchFamily="18" charset="0"/>
              </a:rPr>
              <a:t>comsol</a:t>
            </a:r>
            <a:r>
              <a:rPr lang="en-US" sz="1200" b="0" i="0" dirty="0">
                <a:solidFill>
                  <a:srgbClr val="333333"/>
                </a:solidFill>
                <a:effectLst/>
                <a:latin typeface="Times New Roman" panose="02020603050405020304" pitchFamily="18" charset="0"/>
                <a:cs typeface="Times New Roman" panose="02020603050405020304" pitchFamily="18" charset="0"/>
              </a:rPr>
              <a:t> compared to other commercial finite element software such as </a:t>
            </a:r>
            <a:r>
              <a:rPr lang="en-US" sz="1200" b="0" i="0" dirty="0" err="1">
                <a:solidFill>
                  <a:srgbClr val="333333"/>
                </a:solidFill>
                <a:effectLst/>
                <a:latin typeface="Times New Roman" panose="02020603050405020304" pitchFamily="18" charset="0"/>
                <a:cs typeface="Times New Roman" panose="02020603050405020304" pitchFamily="18" charset="0"/>
              </a:rPr>
              <a:t>ansys</a:t>
            </a:r>
            <a:r>
              <a:rPr lang="en-US" sz="1200" b="0" i="0" dirty="0">
                <a:solidFill>
                  <a:srgbClr val="333333"/>
                </a:solidFill>
                <a:effectLst/>
                <a:latin typeface="Times New Roman" panose="02020603050405020304" pitchFamily="18" charset="0"/>
                <a:cs typeface="Times New Roman" panose="02020603050405020304" pitchFamily="18" charset="0"/>
              </a:rPr>
              <a:t> and </a:t>
            </a:r>
            <a:r>
              <a:rPr lang="en-US" sz="1200" b="0" i="0" dirty="0" err="1">
                <a:solidFill>
                  <a:srgbClr val="333333"/>
                </a:solidFill>
                <a:effectLst/>
                <a:latin typeface="Times New Roman" panose="02020603050405020304" pitchFamily="18" charset="0"/>
                <a:cs typeface="Times New Roman" panose="02020603050405020304" pitchFamily="18" charset="0"/>
              </a:rPr>
              <a:t>abaqus</a:t>
            </a:r>
            <a:r>
              <a:rPr lang="en-US" sz="1200" b="0" i="0" dirty="0">
                <a:solidFill>
                  <a:srgbClr val="333333"/>
                </a:solidFill>
                <a:effectLst/>
                <a:latin typeface="Times New Roman" panose="02020603050405020304" pitchFamily="18" charset="0"/>
                <a:cs typeface="Times New Roman" panose="02020603050405020304" pitchFamily="18" charset="0"/>
              </a:rPr>
              <a:t> is to enable </a:t>
            </a:r>
            <a:r>
              <a:rPr lang="en-US" sz="1200" b="0" i="0" dirty="0" err="1">
                <a:solidFill>
                  <a:srgbClr val="333333"/>
                </a:solidFill>
                <a:effectLst/>
                <a:latin typeface="Times New Roman" panose="02020603050405020304" pitchFamily="18" charset="0"/>
                <a:cs typeface="Times New Roman" panose="02020603050405020304" pitchFamily="18" charset="0"/>
              </a:rPr>
              <a:t>multiphysic</a:t>
            </a:r>
            <a:r>
              <a:rPr lang="en-US" sz="1200" b="0" i="0" dirty="0">
                <a:solidFill>
                  <a:srgbClr val="333333"/>
                </a:solidFill>
                <a:effectLst/>
                <a:latin typeface="Times New Roman" panose="02020603050405020304" pitchFamily="18" charset="0"/>
                <a:cs typeface="Times New Roman" panose="02020603050405020304" pitchFamily="18" charset="0"/>
              </a:rPr>
              <a:t> problem like fluid structure interaction to be carried out easily within it which is not the case for fluent requiring another structural solver (in </a:t>
            </a:r>
            <a:r>
              <a:rPr lang="en-US" sz="1200" b="0" i="0" dirty="0" err="1">
                <a:solidFill>
                  <a:srgbClr val="333333"/>
                </a:solidFill>
                <a:effectLst/>
                <a:latin typeface="Times New Roman" panose="02020603050405020304" pitchFamily="18" charset="0"/>
                <a:cs typeface="Times New Roman" panose="02020603050405020304" pitchFamily="18" charset="0"/>
              </a:rPr>
              <a:t>ansys</a:t>
            </a:r>
            <a:r>
              <a:rPr lang="en-US" sz="1200" b="0" i="0" dirty="0">
                <a:solidFill>
                  <a:srgbClr val="333333"/>
                </a:solidFill>
                <a:effectLst/>
                <a:latin typeface="Times New Roman" panose="02020603050405020304" pitchFamily="18" charset="0"/>
                <a:cs typeface="Times New Roman" panose="02020603050405020304" pitchFamily="18" charset="0"/>
              </a:rPr>
              <a:t>..) to deal with. If you have a need of Multiphysics simulation, you should consider </a:t>
            </a:r>
            <a:r>
              <a:rPr lang="en-US" sz="1200" b="0" i="0" dirty="0" err="1">
                <a:solidFill>
                  <a:srgbClr val="333333"/>
                </a:solidFill>
                <a:effectLst/>
                <a:latin typeface="Times New Roman" panose="02020603050405020304" pitchFamily="18" charset="0"/>
                <a:cs typeface="Times New Roman" panose="02020603050405020304" pitchFamily="18" charset="0"/>
              </a:rPr>
              <a:t>comsol</a:t>
            </a:r>
            <a:r>
              <a:rPr lang="en-US" sz="1200" b="0" i="0" dirty="0">
                <a:solidFill>
                  <a:srgbClr val="333333"/>
                </a:solidFill>
                <a:effectLst/>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0" indent="0">
              <a:buFontTx/>
              <a:buNone/>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3</a:t>
            </a:fld>
            <a:endParaRPr lang="en-US"/>
          </a:p>
        </p:txBody>
      </p:sp>
    </p:spTree>
    <p:extLst>
      <p:ext uri="{BB962C8B-B14F-4D97-AF65-F5344CB8AC3E}">
        <p14:creationId xmlns:p14="http://schemas.microsoft.com/office/powerpoint/2010/main" val="4110949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 the end, I would like to give you a demo which covers most stuff in previous slides using a simple cantilever beam model. </a:t>
            </a:r>
          </a:p>
        </p:txBody>
      </p:sp>
      <p:sp>
        <p:nvSpPr>
          <p:cNvPr id="4" name="Slide Number Placeholder 3"/>
          <p:cNvSpPr>
            <a:spLocks noGrp="1"/>
          </p:cNvSpPr>
          <p:nvPr>
            <p:ph type="sldNum" sz="quarter" idx="5"/>
          </p:nvPr>
        </p:nvSpPr>
        <p:spPr/>
        <p:txBody>
          <a:bodyPr/>
          <a:lstStyle/>
          <a:p>
            <a:fld id="{AF285793-58F2-5D45-93FF-B0076DA99FD1}" type="slidenum">
              <a:rPr lang="en-US" smtClean="0"/>
              <a:t>30</a:t>
            </a:fld>
            <a:endParaRPr lang="en-US"/>
          </a:p>
        </p:txBody>
      </p:sp>
    </p:spTree>
    <p:extLst>
      <p:ext uri="{BB962C8B-B14F-4D97-AF65-F5344CB8AC3E}">
        <p14:creationId xmlns:p14="http://schemas.microsoft.com/office/powerpoint/2010/main" val="244816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At the end, I would like to give you a demo which covers most stuff in previous slides using a simple cantilever beam model. </a:t>
            </a:r>
          </a:p>
        </p:txBody>
      </p:sp>
      <p:sp>
        <p:nvSpPr>
          <p:cNvPr id="4" name="Slide Number Placeholder 3"/>
          <p:cNvSpPr>
            <a:spLocks noGrp="1"/>
          </p:cNvSpPr>
          <p:nvPr>
            <p:ph type="sldNum" sz="quarter" idx="5"/>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3359952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The content in previous slides should be enough to get you started with </a:t>
            </a:r>
            <a:r>
              <a:rPr lang="en-US" sz="1200" dirty="0" err="1">
                <a:latin typeface="Times New Roman" panose="02020603050405020304" pitchFamily="18" charset="0"/>
                <a:cs typeface="Times New Roman" panose="02020603050405020304" pitchFamily="18" charset="0"/>
              </a:rPr>
              <a:t>comsol</a:t>
            </a:r>
            <a:r>
              <a:rPr lang="en-US" sz="1200" dirty="0">
                <a:latin typeface="Times New Roman" panose="02020603050405020304" pitchFamily="18" charset="0"/>
                <a:cs typeface="Times New Roman" panose="02020603050405020304" pitchFamily="18" charset="0"/>
              </a:rPr>
              <a:t> on Kestrel, however, if you want to learn more about kestrel, you can refer to the resources listed here.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2445226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pretty much of my talk Thank you for your attention. I am open to answer any questions you may have.</a:t>
            </a:r>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195828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this training series is not about how to use COMSOL software, while it focuses on enabling people to use COMSOL on Kestrel! </a:t>
            </a:r>
            <a:endParaRPr lang="en-US" sz="1200" dirty="0">
              <a:latin typeface="Times New Roman" panose="02020603050405020304" pitchFamily="18" charset="0"/>
              <a:cs typeface="Times New Roman" panose="02020603050405020304" pitchFamily="18" charset="0"/>
            </a:endParaRPr>
          </a:p>
          <a:p>
            <a:pPr marL="0" indent="0">
              <a:buFontTx/>
              <a:buNone/>
            </a:pPr>
            <a:endParaRPr lang="en-US" sz="1200"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introductory tutorial is specifically designed for people who has experience with using </a:t>
            </a:r>
            <a:r>
              <a:rPr lang="en-US" dirty="0" err="1"/>
              <a:t>comsol</a:t>
            </a:r>
            <a:r>
              <a:rPr lang="en-US" dirty="0"/>
              <a:t> on local workstation but has no experience or limited experience in running </a:t>
            </a:r>
            <a:r>
              <a:rPr lang="en-US" dirty="0" err="1"/>
              <a:t>comsol</a:t>
            </a:r>
            <a:r>
              <a:rPr lang="en-US" dirty="0"/>
              <a:t> on kestrel.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If you want to learn the software, you should refer to the documentation and the modeling examples through the links listed here.</a:t>
            </a:r>
          </a:p>
          <a:p>
            <a:pPr marL="0" indent="0">
              <a:buFontTx/>
              <a:buNone/>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56549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dirty="0">
              <a:latin typeface="Times New Roman" panose="02020603050405020304" pitchFamily="18" charset="0"/>
              <a:cs typeface="Times New Roman" panose="02020603050405020304" pitchFamily="18" charset="0"/>
            </a:endParaRPr>
          </a:p>
          <a:p>
            <a:pPr marL="0" indent="0">
              <a:buFontTx/>
              <a:buNone/>
            </a:pPr>
            <a:r>
              <a:rPr lang="en-US" sz="1200" dirty="0">
                <a:latin typeface="Times New Roman" panose="02020603050405020304" pitchFamily="18" charset="0"/>
                <a:cs typeface="Times New Roman" panose="02020603050405020304" pitchFamily="18" charset="0"/>
              </a:rPr>
              <a:t>Here is a more detailed outline of today’s tutorial. In the introduction section we will talk about </a:t>
            </a:r>
            <a:r>
              <a:rPr lang="en-US" sz="1200" dirty="0" err="1">
                <a:latin typeface="Times New Roman" panose="02020603050405020304" pitchFamily="18" charset="0"/>
                <a:cs typeface="Times New Roman" panose="02020603050405020304" pitchFamily="18" charset="0"/>
              </a:rPr>
              <a:t>comsol</a:t>
            </a:r>
            <a:r>
              <a:rPr lang="en-US" sz="1200" dirty="0">
                <a:latin typeface="Times New Roman" panose="02020603050405020304" pitchFamily="18" charset="0"/>
                <a:cs typeface="Times New Roman" panose="02020603050405020304" pitchFamily="18" charset="0"/>
              </a:rPr>
              <a:t> license on Kestrel. In second part we will cover how to run </a:t>
            </a:r>
            <a:r>
              <a:rPr lang="en-US" sz="1200" dirty="0" err="1">
                <a:latin typeface="Times New Roman" panose="02020603050405020304" pitchFamily="18" charset="0"/>
                <a:cs typeface="Times New Roman" panose="02020603050405020304" pitchFamily="18" charset="0"/>
              </a:rPr>
              <a:t>comsol</a:t>
            </a:r>
            <a:r>
              <a:rPr lang="en-US" sz="1200" dirty="0">
                <a:latin typeface="Times New Roman" panose="02020603050405020304" pitchFamily="18" charset="0"/>
                <a:cs typeface="Times New Roman" panose="02020603050405020304" pitchFamily="18" charset="0"/>
              </a:rPr>
              <a:t> GUI on DAV node on kestrel using </a:t>
            </a:r>
            <a:r>
              <a:rPr lang="en-US" sz="1200" dirty="0" err="1">
                <a:latin typeface="Times New Roman" panose="02020603050405020304" pitchFamily="18" charset="0"/>
                <a:cs typeface="Times New Roman" panose="02020603050405020304" pitchFamily="18" charset="0"/>
              </a:rPr>
              <a:t>fastX</a:t>
            </a:r>
            <a:r>
              <a:rPr lang="en-US" sz="1200" dirty="0">
                <a:latin typeface="Times New Roman" panose="02020603050405020304" pitchFamily="18" charset="0"/>
                <a:cs typeface="Times New Roman" panose="02020603050405020304" pitchFamily="18" charset="0"/>
              </a:rPr>
              <a:t>. Followed by the section about running </a:t>
            </a:r>
            <a:r>
              <a:rPr lang="en-US" sz="1200" dirty="0" err="1">
                <a:latin typeface="Times New Roman" panose="02020603050405020304" pitchFamily="18" charset="0"/>
                <a:cs typeface="Times New Roman" panose="02020603050405020304" pitchFamily="18" charset="0"/>
              </a:rPr>
              <a:t>comsol</a:t>
            </a:r>
            <a:r>
              <a:rPr lang="en-US" sz="1200" dirty="0">
                <a:latin typeface="Times New Roman" panose="02020603050405020304" pitchFamily="18" charset="0"/>
                <a:cs typeface="Times New Roman" panose="02020603050405020304" pitchFamily="18" charset="0"/>
              </a:rPr>
              <a:t> in batch mode in which file transfer and </a:t>
            </a:r>
            <a:r>
              <a:rPr lang="en-US" sz="1200" dirty="0" err="1">
                <a:latin typeface="Times New Roman" panose="02020603050405020304" pitchFamily="18" charset="0"/>
                <a:cs typeface="Times New Roman" panose="02020603050405020304" pitchFamily="18" charset="0"/>
              </a:rPr>
              <a:t>sbatch</a:t>
            </a:r>
            <a:r>
              <a:rPr lang="en-US" sz="1200" dirty="0">
                <a:latin typeface="Times New Roman" panose="02020603050405020304" pitchFamily="18" charset="0"/>
                <a:cs typeface="Times New Roman" panose="02020603050405020304" pitchFamily="18" charset="0"/>
              </a:rPr>
              <a:t> script will be talked in detail. At the end, we will do a demo which covers the most stuff in the first three sections using a simple cantilever beam model. My Hope on this tutorial is that it will serve as a quick start manual and enable people to use </a:t>
            </a:r>
            <a:r>
              <a:rPr lang="en-US" sz="1200" dirty="0" err="1">
                <a:latin typeface="Times New Roman" panose="02020603050405020304" pitchFamily="18" charset="0"/>
                <a:cs typeface="Times New Roman" panose="02020603050405020304" pitchFamily="18" charset="0"/>
              </a:rPr>
              <a:t>comsol</a:t>
            </a:r>
            <a:r>
              <a:rPr lang="en-US" sz="1200" dirty="0">
                <a:latin typeface="Times New Roman" panose="02020603050405020304" pitchFamily="18" charset="0"/>
                <a:cs typeface="Times New Roman" panose="02020603050405020304" pitchFamily="18" charset="0"/>
              </a:rPr>
              <a:t> on kestrel easily.</a:t>
            </a:r>
          </a:p>
          <a:p>
            <a:pPr marL="0" indent="0">
              <a:buFontTx/>
              <a:buNone/>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63691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All right. Let’s get started. The version of COMSOL installed on Kestrel is COMSOL 6.1. we have 3 </a:t>
            </a:r>
            <a:r>
              <a:rPr lang="en-US" dirty="0" err="1"/>
              <a:t>comsol</a:t>
            </a:r>
            <a:r>
              <a:rPr lang="en-US" dirty="0"/>
              <a:t> licenses in total. The available modules are list here. Including battery design, fuel cell and </a:t>
            </a:r>
            <a:r>
              <a:rPr lang="en-US" dirty="0" err="1"/>
              <a:t>electrolyzer</a:t>
            </a:r>
            <a:r>
              <a:rPr lang="en-US" dirty="0"/>
              <a:t>, CFD, heat transfer, structure mechanics, chemical reaction, particle tracing, RF for electromagnetic wave, semiconductor, and interface with </a:t>
            </a:r>
            <a:r>
              <a:rPr lang="en-US" dirty="0" err="1"/>
              <a:t>matlab</a:t>
            </a:r>
            <a:r>
              <a:rPr lang="en-US" dirty="0"/>
              <a:t>, excel and CAD. </a:t>
            </a:r>
          </a:p>
          <a:p>
            <a:endParaRPr lang="en-US" dirty="0"/>
          </a:p>
          <a:p>
            <a:endParaRPr lang="en-US" dirty="0"/>
          </a:p>
          <a:p>
            <a:pPr marL="171450" indent="-171450">
              <a:buFont typeface="Arial" panose="020B0604020202020204" pitchFamily="34" charset="0"/>
              <a:buChar char="•"/>
            </a:pPr>
            <a:r>
              <a:rPr lang="en-US" dirty="0" err="1"/>
              <a:t>Github</a:t>
            </a:r>
            <a:r>
              <a:rPr lang="en-US" dirty="0"/>
              <a:t> markdown page part of repo, point people to there. So can refer this training later.</a:t>
            </a:r>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324925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All right. Let’s get started. The version of COMSOL installed on Kestrel is COMSOL 6.1. we have 3 </a:t>
            </a:r>
            <a:r>
              <a:rPr lang="en-US" dirty="0" err="1"/>
              <a:t>comsol</a:t>
            </a:r>
            <a:r>
              <a:rPr lang="en-US" dirty="0"/>
              <a:t> licenses in total. The available modules are list here. Including battery design, fuel cell and </a:t>
            </a:r>
            <a:r>
              <a:rPr lang="en-US" dirty="0" err="1"/>
              <a:t>electrolyzer</a:t>
            </a:r>
            <a:r>
              <a:rPr lang="en-US" dirty="0"/>
              <a:t>, CFD, heat transfer, structure mechanics, chemical reaction, particle tracing, RF for electromagnetic wave, semiconductor, and interface with </a:t>
            </a:r>
            <a:r>
              <a:rPr lang="en-US" dirty="0" err="1"/>
              <a:t>matlab</a:t>
            </a:r>
            <a:r>
              <a:rPr lang="en-US" dirty="0"/>
              <a:t>, excel and CAD. </a:t>
            </a: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30056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First of first, Before running </a:t>
            </a:r>
            <a:r>
              <a:rPr lang="en-US" dirty="0" err="1"/>
              <a:t>comsol</a:t>
            </a:r>
            <a:r>
              <a:rPr lang="en-US" dirty="0"/>
              <a:t>, I recommend to check the status of license.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 eagle, it is easy to check the license status by running </a:t>
            </a:r>
            <a:r>
              <a:rPr lang="en-US" dirty="0" err="1"/>
              <a:t>lmstat.comsol</a:t>
            </a:r>
            <a:r>
              <a:rPr lang="en-US" dirty="0"/>
              <a:t> command, however, this command has not been ported to kestrel which means you need create you own </a:t>
            </a:r>
            <a:r>
              <a:rPr lang="en-US" dirty="0" err="1"/>
              <a:t>lmstat.comsol</a:t>
            </a:r>
            <a:r>
              <a:rPr lang="en-US" dirty="0"/>
              <a:t> command. The steps to do this is shown here. Firstly, you need create an empty file named with </a:t>
            </a:r>
            <a:r>
              <a:rPr lang="en-US" dirty="0" err="1"/>
              <a:t>lmstat.comsol</a:t>
            </a:r>
            <a:r>
              <a:rPr lang="en-US" dirty="0"/>
              <a:t> and copy the script to this file and save it. Then add executable permission to this file. After that, you should be able to run </a:t>
            </a:r>
            <a:r>
              <a:rPr lang="en-US" dirty="0" err="1"/>
              <a:t>lmstat.comsol</a:t>
            </a:r>
            <a:r>
              <a:rPr lang="en-US" dirty="0"/>
              <a:t> command.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3227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running of </a:t>
            </a:r>
            <a:r>
              <a:rPr lang="en-US" dirty="0" err="1"/>
              <a:t>lmstat.comsol</a:t>
            </a:r>
            <a:r>
              <a:rPr lang="en-US" dirty="0"/>
              <a:t> command will list the number of total and available license for each module like this. If all license are checked out, you are not able to open the </a:t>
            </a:r>
            <a:r>
              <a:rPr lang="en-US" dirty="0" err="1"/>
              <a:t>gui</a:t>
            </a:r>
            <a:r>
              <a:rPr lang="en-US" dirty="0"/>
              <a:t> interface or run any </a:t>
            </a:r>
            <a:r>
              <a:rPr lang="en-US" dirty="0" err="1"/>
              <a:t>comsol</a:t>
            </a:r>
            <a:r>
              <a:rPr lang="en-US" dirty="0"/>
              <a:t> jobs. It will give error information like this. So I highly recommend you to check the license status before running </a:t>
            </a:r>
            <a:r>
              <a:rPr lang="en-US" dirty="0" err="1"/>
              <a:t>comsol</a:t>
            </a:r>
            <a:r>
              <a:rPr lang="en-US" dirty="0"/>
              <a:t>.</a:t>
            </a:r>
          </a:p>
        </p:txBody>
      </p:sp>
      <p:sp>
        <p:nvSpPr>
          <p:cNvPr id="4" name="Slide Number Placeholder 3"/>
          <p:cNvSpPr>
            <a:spLocks noGrp="1"/>
          </p:cNvSpPr>
          <p:nvPr>
            <p:ph type="sldNum" sz="quarter" idx="5"/>
          </p:nvPr>
        </p:nvSpPr>
        <p:spPr/>
        <p:txBody>
          <a:bodyPr/>
          <a:lstStyle/>
          <a:p>
            <a:fld id="{AF285793-58F2-5D45-93FF-B0076DA99FD1}" type="slidenum">
              <a:rPr lang="en-US" smtClean="0"/>
              <a:t>9</a:t>
            </a:fld>
            <a:endParaRPr lang="en-US"/>
          </a:p>
        </p:txBody>
      </p:sp>
    </p:spTree>
    <p:extLst>
      <p:ext uri="{BB962C8B-B14F-4D97-AF65-F5344CB8AC3E}">
        <p14:creationId xmlns:p14="http://schemas.microsoft.com/office/powerpoint/2010/main" val="2461473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2879894" y="2780783"/>
            <a:ext cx="316444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2802733" y="2961486"/>
            <a:ext cx="3242072" cy="1101551"/>
          </a:xfrm>
        </p:spPr>
        <p:txBody>
          <a:bodyPr>
            <a:noAutofit/>
          </a:bodyPr>
          <a:lstStyle>
            <a:lvl1pPr marL="0" indent="0">
              <a:spcBef>
                <a:spcPts val="400"/>
              </a:spcBef>
              <a:buNone/>
              <a:defRPr sz="18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2811757" y="1252017"/>
            <a:ext cx="3233048" cy="1348326"/>
          </a:xfrm>
          <a:noFill/>
        </p:spPr>
        <p:txBody>
          <a:bodyPr anchor="b" anchorCtr="0"/>
          <a:lstStyle>
            <a:lvl1pPr algn="l">
              <a:defRPr>
                <a:solidFill>
                  <a:schemeClr val="tx1"/>
                </a:solidFill>
              </a:defRPr>
            </a:lvl1pPr>
          </a:lstStyle>
          <a:p>
            <a:pPr lvl="0"/>
            <a:r>
              <a:rPr lang="en-US" dirty="0"/>
              <a:t>Title</a:t>
            </a:r>
          </a:p>
        </p:txBody>
      </p:sp>
      <p:pic>
        <p:nvPicPr>
          <p:cNvPr id="6" name="Graphic 5">
            <a:extLst>
              <a:ext uri="{FF2B5EF4-FFF2-40B4-BE49-F238E27FC236}">
                <a16:creationId xmlns:a16="http://schemas.microsoft.com/office/drawing/2014/main" id="{B3697F4E-75B3-48E1-B62B-CAFBE09D4D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42901" y="1"/>
            <a:ext cx="6177643" cy="907142"/>
          </a:xfrm>
        </p:spPr>
        <p:txBody>
          <a:bodyPr/>
          <a:lstStyle/>
          <a:p>
            <a:r>
              <a:rPr lang="en-US"/>
              <a:t>Simple Slide</a:t>
            </a:r>
          </a:p>
        </p:txBody>
      </p:sp>
      <p:sp>
        <p:nvSpPr>
          <p:cNvPr id="6" name="TextBox 5">
            <a:extLst>
              <a:ext uri="{FF2B5EF4-FFF2-40B4-BE49-F238E27FC236}">
                <a16:creationId xmlns:a16="http://schemas.microsoft.com/office/drawing/2014/main" id="{26237CF6-BB23-4D97-855C-F8C225AF4C49}"/>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48500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342901" y="1125541"/>
            <a:ext cx="3857625"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342901" y="3"/>
            <a:ext cx="4452257" cy="907143"/>
          </a:xfrm>
        </p:spPr>
        <p:txBody>
          <a:bodyPr/>
          <a:lstStyle/>
          <a:p>
            <a:r>
              <a:rPr lang="en-US" dirty="0"/>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464296" y="1125541"/>
            <a:ext cx="2050805" cy="3180455"/>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4464844" y="4386263"/>
            <a:ext cx="2050256" cy="360362"/>
          </a:xfrm>
        </p:spPr>
        <p:txBody>
          <a:bodyPr lIns="0" tIns="0" rIns="0" bIns="0">
            <a:noAutofit/>
          </a:bodyPr>
          <a:lstStyle>
            <a:lvl1pPr marL="0" indent="0">
              <a:buNone/>
              <a:defRPr sz="600" i="1">
                <a:solidFill>
                  <a:schemeClr val="accent6"/>
                </a:solidFill>
              </a:defRPr>
            </a:lvl1pPr>
            <a:lvl2pPr marL="233357" indent="0">
              <a:buNone/>
              <a:defRPr sz="800"/>
            </a:lvl2pPr>
            <a:lvl3pPr marL="458775" indent="0">
              <a:buNone/>
              <a:defRPr sz="800"/>
            </a:lvl3pPr>
            <a:lvl4pPr marL="688957" indent="0">
              <a:buNone/>
              <a:defRPr sz="800"/>
            </a:lvl4pPr>
            <a:lvl5pPr marL="914377" indent="0">
              <a:buNone/>
              <a:defRPr sz="800"/>
            </a:lvl5pPr>
          </a:lstStyle>
          <a:p>
            <a:pPr lvl="0"/>
            <a:r>
              <a:rPr lang="en-US" dirty="0"/>
              <a:t>Photo/Image Credit</a:t>
            </a:r>
          </a:p>
        </p:txBody>
      </p:sp>
      <p:sp>
        <p:nvSpPr>
          <p:cNvPr id="8" name="TextBox 7">
            <a:extLst>
              <a:ext uri="{FF2B5EF4-FFF2-40B4-BE49-F238E27FC236}">
                <a16:creationId xmlns:a16="http://schemas.microsoft.com/office/drawing/2014/main" id="{0CD176C0-9851-4A47-AC66-592F157150D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5707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342900" y="395288"/>
            <a:ext cx="30861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34290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243459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4526280" y="2795955"/>
            <a:ext cx="198882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3574074" y="395098"/>
            <a:ext cx="2941026"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342900" y="4371978"/>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2435067" y="4365917"/>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4537710" y="4371978"/>
            <a:ext cx="1988344" cy="341341"/>
          </a:xfrm>
        </p:spPr>
        <p:txBody>
          <a:bodyPr lIns="0" tIns="0" rIns="0" bIns="0">
            <a:noAutofit/>
          </a:bodyPr>
          <a:lstStyle>
            <a:lvl1pPr marL="0" indent="0">
              <a:buNone/>
              <a:defRPr sz="600" i="1">
                <a:solidFill>
                  <a:schemeClr val="accent6"/>
                </a:solidFill>
              </a:defRPr>
            </a:lvl1pPr>
            <a:lvl2pPr marL="233357" indent="0">
              <a:buNone/>
              <a:defRPr sz="700">
                <a:solidFill>
                  <a:schemeClr val="accent6"/>
                </a:solidFill>
              </a:defRPr>
            </a:lvl2pPr>
            <a:lvl3pPr marL="458775" indent="0">
              <a:buNone/>
              <a:defRPr sz="700">
                <a:solidFill>
                  <a:schemeClr val="accent6"/>
                </a:solidFill>
              </a:defRPr>
            </a:lvl3pPr>
            <a:lvl4pPr marL="688957" indent="0">
              <a:buNone/>
              <a:defRPr sz="700">
                <a:solidFill>
                  <a:schemeClr val="accent6"/>
                </a:solidFill>
              </a:defRPr>
            </a:lvl4pPr>
            <a:lvl5pPr marL="914377" indent="0">
              <a:buNone/>
              <a:defRPr sz="700">
                <a:solidFill>
                  <a:schemeClr val="accent6"/>
                </a:solidFill>
              </a:defRPr>
            </a:lvl5pPr>
          </a:lstStyle>
          <a:p>
            <a:pPr lvl="0"/>
            <a:r>
              <a:rPr lang="en-US" dirty="0"/>
              <a:t>Photo/Image Credit</a:t>
            </a:r>
          </a:p>
        </p:txBody>
      </p:sp>
      <p:sp>
        <p:nvSpPr>
          <p:cNvPr id="14" name="TextBox 13">
            <a:extLst>
              <a:ext uri="{FF2B5EF4-FFF2-40B4-BE49-F238E27FC236}">
                <a16:creationId xmlns:a16="http://schemas.microsoft.com/office/drawing/2014/main" id="{532DE798-ABBE-4B7B-B08B-28CF21BB4A5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045453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342902" y="2148571"/>
            <a:ext cx="6090047"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77E2118C-7807-4AAE-99B8-DAD8987096E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278570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427753" y="2780783"/>
            <a:ext cx="343123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6"/>
            <a:ext cx="3511566" cy="1101551"/>
          </a:xfrm>
        </p:spPr>
        <p:txBody>
          <a:bodyPr>
            <a:noAutofit/>
          </a:bodyPr>
          <a:lstStyle>
            <a:lvl1pPr marL="0" indent="0">
              <a:spcBef>
                <a:spcPts val="400"/>
              </a:spcBef>
              <a:buNone/>
              <a:defRPr sz="18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338813" y="1252017"/>
            <a:ext cx="3520173" cy="1358834"/>
          </a:xfrm>
          <a:noFill/>
        </p:spPr>
        <p:txBody>
          <a:bodyPr tIns="45720" anchor="b" anchorCtr="0"/>
          <a:lstStyle>
            <a:lvl1pPr algn="l">
              <a:defRPr>
                <a:solidFill>
                  <a:schemeClr val="tx1"/>
                </a:solidFill>
              </a:defRPr>
            </a:lvl1pPr>
          </a:lstStyle>
          <a:p>
            <a:pPr lvl="0"/>
            <a:r>
              <a:rPr lang="en-US" dirty="0"/>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6858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Connector 3"/>
          <p:cNvCxnSpPr/>
          <p:nvPr userDrawn="1"/>
        </p:nvCxnSpPr>
        <p:spPr>
          <a:xfrm>
            <a:off x="427753" y="2780783"/>
            <a:ext cx="3431234"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50591" y="2961486"/>
            <a:ext cx="3499818" cy="1101551"/>
          </a:xfrm>
        </p:spPr>
        <p:txBody>
          <a:bodyPr>
            <a:noAutofit/>
          </a:bodyPr>
          <a:lstStyle>
            <a:lvl1pPr marL="0" indent="0">
              <a:spcBef>
                <a:spcPts val="400"/>
              </a:spcBef>
              <a:buNone/>
              <a:defRPr sz="1800" baseline="0">
                <a:solidFill>
                  <a:srgbClr val="FFFFFF"/>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350591" y="1252017"/>
            <a:ext cx="3508396" cy="1358834"/>
          </a:xfrm>
          <a:noFill/>
        </p:spPr>
        <p:txBody>
          <a:bodyPr tIns="45720" anchor="b" anchorCtr="0"/>
          <a:lstStyle>
            <a:lvl1pPr algn="l">
              <a:defRPr>
                <a:solidFill>
                  <a:schemeClr val="bg1"/>
                </a:solidFill>
              </a:defRPr>
            </a:lvl1pPr>
          </a:lstStyle>
          <a:p>
            <a:pPr lvl="0"/>
            <a:r>
              <a:rPr lang="en-US" dirty="0"/>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858000" cy="5143500"/>
          </a:xfrm>
          <a:solidFill>
            <a:schemeClr val="bg1">
              <a:lumMod val="95000"/>
            </a:schemeClr>
          </a:solidFill>
        </p:spPr>
        <p:txBody>
          <a:bodyPr/>
          <a:lstStyle>
            <a:lvl1pPr marL="0" indent="0" algn="ctr">
              <a:buNone/>
              <a:defRPr baseline="0"/>
            </a:lvl1pPr>
          </a:lstStyle>
          <a:p>
            <a:r>
              <a:rPr lang="en-US" dirty="0"/>
              <a:t>Insert a large image here</a:t>
            </a:r>
          </a:p>
        </p:txBody>
      </p:sp>
      <p:sp>
        <p:nvSpPr>
          <p:cNvPr id="6" name="Text Placeholder 5"/>
          <p:cNvSpPr>
            <a:spLocks noGrp="1"/>
          </p:cNvSpPr>
          <p:nvPr>
            <p:ph type="body" sz="quarter" idx="11" hasCustomPrompt="1"/>
          </p:nvPr>
        </p:nvSpPr>
        <p:spPr>
          <a:xfrm>
            <a:off x="1" y="1590675"/>
            <a:ext cx="54006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Key Messaging Slide One</a:t>
            </a:r>
          </a:p>
        </p:txBody>
      </p:sp>
      <p:sp>
        <p:nvSpPr>
          <p:cNvPr id="7" name="Text Placeholder 5"/>
          <p:cNvSpPr>
            <a:spLocks noGrp="1"/>
          </p:cNvSpPr>
          <p:nvPr>
            <p:ph type="body" sz="quarter" idx="12" hasCustomPrompt="1"/>
          </p:nvPr>
        </p:nvSpPr>
        <p:spPr>
          <a:xfrm>
            <a:off x="0" y="2281663"/>
            <a:ext cx="3636697"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0"/>
            <a:ext cx="2407304" cy="1699456"/>
          </a:xfrm>
        </p:spPr>
        <p:txBody>
          <a:bodyPr/>
          <a:lstStyle/>
          <a:p>
            <a:r>
              <a:rPr lang="en-US" dirty="0"/>
              <a:t>Data Slide: </a:t>
            </a:r>
            <a:br>
              <a:rPr lang="en-US" dirty="0"/>
            </a:br>
            <a:r>
              <a:rPr lang="en-US" dirty="0"/>
              <a:t>Keep Title Concise</a:t>
            </a:r>
          </a:p>
        </p:txBody>
      </p:sp>
      <p:sp>
        <p:nvSpPr>
          <p:cNvPr id="5" name="Chart Placeholder 6"/>
          <p:cNvSpPr>
            <a:spLocks noGrp="1"/>
          </p:cNvSpPr>
          <p:nvPr>
            <p:ph type="chart" sz="quarter" idx="11" hasCustomPrompt="1"/>
          </p:nvPr>
        </p:nvSpPr>
        <p:spPr>
          <a:xfrm>
            <a:off x="351235" y="2081083"/>
            <a:ext cx="1412654"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5222701" y="2081083"/>
            <a:ext cx="1412654"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3574446" y="2081083"/>
            <a:ext cx="1412654"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1963546" y="2081083"/>
            <a:ext cx="1412654"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351809" y="3664284"/>
            <a:ext cx="1412081" cy="795338"/>
          </a:xfrm>
        </p:spPr>
        <p:txBody>
          <a:bodyPr>
            <a:normAutofit/>
          </a:bodyPr>
          <a:lstStyle>
            <a:lvl1pPr>
              <a:defRPr sz="14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1963546" y="3664284"/>
            <a:ext cx="1412081" cy="795338"/>
          </a:xfrm>
        </p:spPr>
        <p:txBody>
          <a:bodyPr>
            <a:normAutofit/>
          </a:bodyPr>
          <a:lstStyle>
            <a:lvl1pPr>
              <a:defRPr sz="14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3610391" y="3664284"/>
            <a:ext cx="1412081" cy="795338"/>
          </a:xfrm>
        </p:spPr>
        <p:txBody>
          <a:bodyPr>
            <a:normAutofit/>
          </a:bodyPr>
          <a:lstStyle>
            <a:lvl1pPr>
              <a:defRPr sz="14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3058717" y="413132"/>
            <a:ext cx="3576638"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5222701" y="3664284"/>
            <a:ext cx="1412654" cy="795338"/>
          </a:xfrm>
        </p:spPr>
        <p:txBody>
          <a:bodyPr>
            <a:noAutofit/>
          </a:bodyPr>
          <a:lstStyle>
            <a:lvl1pPr>
              <a:defRPr sz="14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BAB159E4-8236-4B9C-BF7B-B4D54F4C85E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332969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6858000" cy="5143500"/>
          </a:xfrm>
        </p:spPr>
        <p:txBody>
          <a:bodyPr>
            <a:normAutofit/>
          </a:bodyPr>
          <a:lstStyle>
            <a:lvl1pPr marL="0" indent="0" algn="r">
              <a:buNone/>
              <a:defRPr sz="1800"/>
            </a:lvl1pPr>
          </a:lstStyle>
          <a:p>
            <a:r>
              <a:rPr lang="en-US" dirty="0"/>
              <a:t>Insert a large image here</a:t>
            </a:r>
          </a:p>
        </p:txBody>
      </p:sp>
      <p:sp>
        <p:nvSpPr>
          <p:cNvPr id="16" name="Text Placeholder 6"/>
          <p:cNvSpPr>
            <a:spLocks noGrp="1"/>
          </p:cNvSpPr>
          <p:nvPr>
            <p:ph type="body" sz="quarter" idx="40"/>
          </p:nvPr>
        </p:nvSpPr>
        <p:spPr>
          <a:xfrm>
            <a:off x="0" y="2561215"/>
            <a:ext cx="6858000" cy="198312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342901" y="0"/>
            <a:ext cx="2410133" cy="1704258"/>
          </a:xfrm>
        </p:spPr>
        <p:txBody>
          <a:bodyPr/>
          <a:lstStyle/>
          <a:p>
            <a:r>
              <a:rPr lang="en-US"/>
              <a:t>Messaging + Blue Infographic Content</a:t>
            </a:r>
          </a:p>
        </p:txBody>
      </p:sp>
      <p:sp>
        <p:nvSpPr>
          <p:cNvPr id="33" name="Picture Placeholder 24"/>
          <p:cNvSpPr>
            <a:spLocks noGrp="1"/>
          </p:cNvSpPr>
          <p:nvPr>
            <p:ph type="pic" sz="quarter" idx="50" hasCustomPrompt="1"/>
          </p:nvPr>
        </p:nvSpPr>
        <p:spPr>
          <a:xfrm>
            <a:off x="406112"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6" name="Text Placeholder 17"/>
          <p:cNvSpPr>
            <a:spLocks noGrp="1"/>
          </p:cNvSpPr>
          <p:nvPr>
            <p:ph type="body" sz="quarter" idx="48" hasCustomPrompt="1"/>
          </p:nvPr>
        </p:nvSpPr>
        <p:spPr>
          <a:xfrm>
            <a:off x="5502453"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424174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4" name="Text Placeholder 17"/>
          <p:cNvSpPr>
            <a:spLocks noGrp="1"/>
          </p:cNvSpPr>
          <p:nvPr>
            <p:ph type="body" sz="quarter" idx="46" hasCustomPrompt="1"/>
          </p:nvPr>
        </p:nvSpPr>
        <p:spPr>
          <a:xfrm>
            <a:off x="4241746"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2" name="Text Placeholder 17"/>
          <p:cNvSpPr>
            <a:spLocks noGrp="1"/>
          </p:cNvSpPr>
          <p:nvPr>
            <p:ph type="body" sz="quarter" idx="44" hasCustomPrompt="1"/>
          </p:nvPr>
        </p:nvSpPr>
        <p:spPr>
          <a:xfrm>
            <a:off x="2948358"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20" name="Text Placeholder 17"/>
          <p:cNvSpPr>
            <a:spLocks noGrp="1"/>
          </p:cNvSpPr>
          <p:nvPr>
            <p:ph type="body" sz="quarter" idx="42" hasCustomPrompt="1"/>
          </p:nvPr>
        </p:nvSpPr>
        <p:spPr>
          <a:xfrm>
            <a:off x="1646154"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351235" y="3105151"/>
            <a:ext cx="1002506" cy="611242"/>
          </a:xfrm>
        </p:spPr>
        <p:txBody>
          <a:bodyPr lIns="0" tIns="0" rIns="0" bIns="0">
            <a:noAutofit/>
          </a:bodyPr>
          <a:lstStyle>
            <a:lvl1pPr marL="0" indent="0" algn="ctr">
              <a:buNone/>
              <a:defRPr sz="16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351235" y="3793136"/>
            <a:ext cx="1002506"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31" name="Picture Placeholder 24">
            <a:extLst>
              <a:ext uri="{FF2B5EF4-FFF2-40B4-BE49-F238E27FC236}">
                <a16:creationId xmlns:a16="http://schemas.microsoft.com/office/drawing/2014/main" id="{4C6B10F4-90DA-4819-B5A9-71B89E7BA3B3}"/>
              </a:ext>
            </a:extLst>
          </p:cNvPr>
          <p:cNvSpPr>
            <a:spLocks noGrp="1"/>
          </p:cNvSpPr>
          <p:nvPr>
            <p:ph type="pic" sz="quarter" idx="57" hasCustomPrompt="1"/>
          </p:nvPr>
        </p:nvSpPr>
        <p:spPr>
          <a:xfrm>
            <a:off x="1705683"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4" name="Picture Placeholder 24">
            <a:extLst>
              <a:ext uri="{FF2B5EF4-FFF2-40B4-BE49-F238E27FC236}">
                <a16:creationId xmlns:a16="http://schemas.microsoft.com/office/drawing/2014/main" id="{8C1E7CEB-D174-4ABF-838D-5CB1D71D7FEB}"/>
              </a:ext>
            </a:extLst>
          </p:cNvPr>
          <p:cNvSpPr>
            <a:spLocks noGrp="1"/>
          </p:cNvSpPr>
          <p:nvPr>
            <p:ph type="pic" sz="quarter" idx="58" hasCustomPrompt="1"/>
          </p:nvPr>
        </p:nvSpPr>
        <p:spPr>
          <a:xfrm>
            <a:off x="3014779"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9" name="Picture Placeholder 24">
            <a:extLst>
              <a:ext uri="{FF2B5EF4-FFF2-40B4-BE49-F238E27FC236}">
                <a16:creationId xmlns:a16="http://schemas.microsoft.com/office/drawing/2014/main" id="{2A3B5D5A-CD3B-4676-B6FC-BEC05FB52262}"/>
              </a:ext>
            </a:extLst>
          </p:cNvPr>
          <p:cNvSpPr>
            <a:spLocks noGrp="1"/>
          </p:cNvSpPr>
          <p:nvPr>
            <p:ph type="pic" sz="quarter" idx="59" hasCustomPrompt="1"/>
          </p:nvPr>
        </p:nvSpPr>
        <p:spPr>
          <a:xfrm>
            <a:off x="4295300"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a:extLst>
              <a:ext uri="{FF2B5EF4-FFF2-40B4-BE49-F238E27FC236}">
                <a16:creationId xmlns:a16="http://schemas.microsoft.com/office/drawing/2014/main" id="{E352AD6D-64BD-46E8-8D1E-FC584045E43E}"/>
              </a:ext>
            </a:extLst>
          </p:cNvPr>
          <p:cNvSpPr>
            <a:spLocks noGrp="1"/>
          </p:cNvSpPr>
          <p:nvPr>
            <p:ph type="pic" sz="quarter" idx="60" hasCustomPrompt="1"/>
          </p:nvPr>
        </p:nvSpPr>
        <p:spPr>
          <a:xfrm>
            <a:off x="5556771"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TextBox 34">
            <a:extLst>
              <a:ext uri="{FF2B5EF4-FFF2-40B4-BE49-F238E27FC236}">
                <a16:creationId xmlns:a16="http://schemas.microsoft.com/office/drawing/2014/main" id="{4EA7D9DD-A068-4C96-AF4A-DBC4EFF0297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98210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2"/>
            <a:ext cx="6858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6" name="Text Placeholder 6"/>
          <p:cNvSpPr>
            <a:spLocks noGrp="1"/>
          </p:cNvSpPr>
          <p:nvPr>
            <p:ph type="body" sz="quarter" idx="40"/>
          </p:nvPr>
        </p:nvSpPr>
        <p:spPr>
          <a:xfrm>
            <a:off x="0" y="2682877"/>
            <a:ext cx="6858000" cy="2460625"/>
          </a:xfrm>
          <a:prstGeom prst="rect">
            <a:avLst/>
          </a:prstGeom>
          <a:solidFill>
            <a:schemeClr val="bg1"/>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342901" y="0"/>
            <a:ext cx="2410133" cy="1704258"/>
          </a:xfrm>
        </p:spPr>
        <p:txBody>
          <a:bodyPr/>
          <a:lstStyle/>
          <a:p>
            <a:r>
              <a:rPr lang="en-US"/>
              <a:t>Messaging + Blue Infographic Content</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accent6"/>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34" name="Picture Placeholder 24">
            <a:extLst>
              <a:ext uri="{FF2B5EF4-FFF2-40B4-BE49-F238E27FC236}">
                <a16:creationId xmlns:a16="http://schemas.microsoft.com/office/drawing/2014/main" id="{EDF635D0-2A47-4E26-AFBF-C2826014F584}"/>
              </a:ext>
            </a:extLst>
          </p:cNvPr>
          <p:cNvSpPr>
            <a:spLocks noGrp="1"/>
          </p:cNvSpPr>
          <p:nvPr>
            <p:ph type="pic" sz="quarter" idx="50" hasCustomPrompt="1"/>
          </p:nvPr>
        </p:nvSpPr>
        <p:spPr>
          <a:xfrm>
            <a:off x="406112"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9" name="Text Placeholder 3">
            <a:extLst>
              <a:ext uri="{FF2B5EF4-FFF2-40B4-BE49-F238E27FC236}">
                <a16:creationId xmlns:a16="http://schemas.microsoft.com/office/drawing/2014/main" id="{08914C11-8625-411E-8D8A-98BC9DD153D3}"/>
              </a:ext>
            </a:extLst>
          </p:cNvPr>
          <p:cNvSpPr>
            <a:spLocks noGrp="1"/>
          </p:cNvSpPr>
          <p:nvPr>
            <p:ph type="body" sz="quarter" idx="47" hasCustomPrompt="1"/>
          </p:nvPr>
        </p:nvSpPr>
        <p:spPr>
          <a:xfrm>
            <a:off x="5502451"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0" name="Text Placeholder 17">
            <a:extLst>
              <a:ext uri="{FF2B5EF4-FFF2-40B4-BE49-F238E27FC236}">
                <a16:creationId xmlns:a16="http://schemas.microsoft.com/office/drawing/2014/main" id="{9B72B9F6-BE9C-4CC1-B041-98B476BAB285}"/>
              </a:ext>
            </a:extLst>
          </p:cNvPr>
          <p:cNvSpPr>
            <a:spLocks noGrp="1"/>
          </p:cNvSpPr>
          <p:nvPr>
            <p:ph type="body" sz="quarter" idx="48" hasCustomPrompt="1"/>
          </p:nvPr>
        </p:nvSpPr>
        <p:spPr>
          <a:xfrm>
            <a:off x="5502453"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1" name="Text Placeholder 3">
            <a:extLst>
              <a:ext uri="{FF2B5EF4-FFF2-40B4-BE49-F238E27FC236}">
                <a16:creationId xmlns:a16="http://schemas.microsoft.com/office/drawing/2014/main" id="{FD026C77-0DED-4AC4-8358-F2F1F57342B9}"/>
              </a:ext>
            </a:extLst>
          </p:cNvPr>
          <p:cNvSpPr>
            <a:spLocks noGrp="1"/>
          </p:cNvSpPr>
          <p:nvPr>
            <p:ph type="body" sz="quarter" idx="45" hasCustomPrompt="1"/>
          </p:nvPr>
        </p:nvSpPr>
        <p:spPr>
          <a:xfrm>
            <a:off x="424174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2" name="Text Placeholder 17">
            <a:extLst>
              <a:ext uri="{FF2B5EF4-FFF2-40B4-BE49-F238E27FC236}">
                <a16:creationId xmlns:a16="http://schemas.microsoft.com/office/drawing/2014/main" id="{CFE001E2-385A-4746-B932-371E1A59BC30}"/>
              </a:ext>
            </a:extLst>
          </p:cNvPr>
          <p:cNvSpPr>
            <a:spLocks noGrp="1"/>
          </p:cNvSpPr>
          <p:nvPr>
            <p:ph type="body" sz="quarter" idx="46" hasCustomPrompt="1"/>
          </p:nvPr>
        </p:nvSpPr>
        <p:spPr>
          <a:xfrm>
            <a:off x="4241746"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3" name="Text Placeholder 3">
            <a:extLst>
              <a:ext uri="{FF2B5EF4-FFF2-40B4-BE49-F238E27FC236}">
                <a16:creationId xmlns:a16="http://schemas.microsoft.com/office/drawing/2014/main" id="{2B50C087-DDBE-49D5-8359-6F562FF131B8}"/>
              </a:ext>
            </a:extLst>
          </p:cNvPr>
          <p:cNvSpPr>
            <a:spLocks noGrp="1"/>
          </p:cNvSpPr>
          <p:nvPr>
            <p:ph type="body" sz="quarter" idx="43" hasCustomPrompt="1"/>
          </p:nvPr>
        </p:nvSpPr>
        <p:spPr>
          <a:xfrm>
            <a:off x="2948356"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4" name="Text Placeholder 17">
            <a:extLst>
              <a:ext uri="{FF2B5EF4-FFF2-40B4-BE49-F238E27FC236}">
                <a16:creationId xmlns:a16="http://schemas.microsoft.com/office/drawing/2014/main" id="{6376574C-7337-4FD7-A77C-EE13885CD155}"/>
              </a:ext>
            </a:extLst>
          </p:cNvPr>
          <p:cNvSpPr>
            <a:spLocks noGrp="1"/>
          </p:cNvSpPr>
          <p:nvPr>
            <p:ph type="body" sz="quarter" idx="44" hasCustomPrompt="1"/>
          </p:nvPr>
        </p:nvSpPr>
        <p:spPr>
          <a:xfrm>
            <a:off x="2948358"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5" name="Text Placeholder 3">
            <a:extLst>
              <a:ext uri="{FF2B5EF4-FFF2-40B4-BE49-F238E27FC236}">
                <a16:creationId xmlns:a16="http://schemas.microsoft.com/office/drawing/2014/main" id="{50AD775D-7931-4FFB-AE7D-1B9D670219C5}"/>
              </a:ext>
            </a:extLst>
          </p:cNvPr>
          <p:cNvSpPr>
            <a:spLocks noGrp="1"/>
          </p:cNvSpPr>
          <p:nvPr>
            <p:ph type="body" sz="quarter" idx="41" hasCustomPrompt="1"/>
          </p:nvPr>
        </p:nvSpPr>
        <p:spPr>
          <a:xfrm>
            <a:off x="1646152" y="3793135"/>
            <a:ext cx="1002506" cy="570668"/>
          </a:xfrm>
          <a:prstGeom prst="rect">
            <a:avLst/>
          </a:prstGeom>
          <a:ln>
            <a:noFill/>
          </a:ln>
        </p:spPr>
        <p:txBody>
          <a:bodyPr vert="horz" lIns="0" tIns="0" rIns="0" bIns="0"/>
          <a:lstStyle>
            <a:lvl1pPr marL="0" indent="0" algn="ctr">
              <a:buNone/>
              <a:defRPr sz="1200" baseline="0">
                <a:solidFill>
                  <a:schemeClr val="tx1"/>
                </a:solidFill>
              </a:defRPr>
            </a:lvl1pPr>
            <a:lvl2pPr marL="457189" indent="0">
              <a:buNone/>
              <a:defRPr sz="1600"/>
            </a:lvl2pPr>
            <a:lvl3pPr marL="914377" indent="0">
              <a:buNone/>
              <a:defRPr sz="1600"/>
            </a:lvl3pPr>
            <a:lvl4pPr marL="1371566" indent="0">
              <a:buNone/>
              <a:defRPr sz="1600"/>
            </a:lvl4pPr>
            <a:lvl5pPr marL="1828754" indent="0">
              <a:buNone/>
              <a:defRPr sz="1600"/>
            </a:lvl5pPr>
          </a:lstStyle>
          <a:p>
            <a:pPr lvl="0"/>
            <a:r>
              <a:rPr lang="en-US" dirty="0"/>
              <a:t>Infographic information goes here</a:t>
            </a:r>
          </a:p>
        </p:txBody>
      </p:sp>
      <p:sp>
        <p:nvSpPr>
          <p:cNvPr id="46" name="Text Placeholder 17">
            <a:extLst>
              <a:ext uri="{FF2B5EF4-FFF2-40B4-BE49-F238E27FC236}">
                <a16:creationId xmlns:a16="http://schemas.microsoft.com/office/drawing/2014/main" id="{70E74655-1296-4344-97BB-3352C3BCA1A2}"/>
              </a:ext>
            </a:extLst>
          </p:cNvPr>
          <p:cNvSpPr>
            <a:spLocks noGrp="1"/>
          </p:cNvSpPr>
          <p:nvPr>
            <p:ph type="body" sz="quarter" idx="42" hasCustomPrompt="1"/>
          </p:nvPr>
        </p:nvSpPr>
        <p:spPr>
          <a:xfrm>
            <a:off x="1646154" y="3105151"/>
            <a:ext cx="1002506" cy="611242"/>
          </a:xfrm>
          <a:prstGeom prst="rect">
            <a:avLst/>
          </a:prstGeom>
        </p:spPr>
        <p:txBody>
          <a:bodyPr vert="horz" lIns="0" tIns="0" rIns="0" bIns="0">
            <a:normAutofit/>
          </a:bodyPr>
          <a:lstStyle>
            <a:lvl1pPr marL="0" indent="0" algn="ctr">
              <a:buNone/>
              <a:defRPr sz="1600" baseline="0">
                <a:solidFill>
                  <a:schemeClr val="tx1"/>
                </a:solidFill>
              </a:defRPr>
            </a:lvl1pPr>
            <a:lvl2pPr marL="457189" indent="0">
              <a:buNone/>
              <a:defRPr sz="2200">
                <a:solidFill>
                  <a:srgbClr val="8DC63F"/>
                </a:solidFill>
              </a:defRPr>
            </a:lvl2pPr>
            <a:lvl3pPr marL="914377" indent="0">
              <a:buNone/>
              <a:defRPr sz="2200">
                <a:solidFill>
                  <a:srgbClr val="8DC63F"/>
                </a:solidFill>
              </a:defRPr>
            </a:lvl3pPr>
            <a:lvl4pPr marL="1371566" indent="0">
              <a:buNone/>
              <a:defRPr sz="2200">
                <a:solidFill>
                  <a:srgbClr val="8DC63F"/>
                </a:solidFill>
              </a:defRPr>
            </a:lvl4pPr>
            <a:lvl5pPr marL="1828754" indent="0">
              <a:buNone/>
              <a:defRPr sz="2200">
                <a:solidFill>
                  <a:srgbClr val="8DC63F"/>
                </a:solidFill>
              </a:defRPr>
            </a:lvl5pPr>
          </a:lstStyle>
          <a:p>
            <a:pPr lvl="0"/>
            <a:r>
              <a:rPr lang="en-US" dirty="0"/>
              <a:t>Emphasis Text</a:t>
            </a:r>
          </a:p>
        </p:txBody>
      </p:sp>
      <p:sp>
        <p:nvSpPr>
          <p:cNvPr id="47" name="Text Placeholder 8">
            <a:extLst>
              <a:ext uri="{FF2B5EF4-FFF2-40B4-BE49-F238E27FC236}">
                <a16:creationId xmlns:a16="http://schemas.microsoft.com/office/drawing/2014/main" id="{9D2AB793-315B-4208-8D91-44EFB48C7CBA}"/>
              </a:ext>
            </a:extLst>
          </p:cNvPr>
          <p:cNvSpPr>
            <a:spLocks noGrp="1"/>
          </p:cNvSpPr>
          <p:nvPr>
            <p:ph type="body" sz="quarter" idx="10" hasCustomPrompt="1"/>
          </p:nvPr>
        </p:nvSpPr>
        <p:spPr>
          <a:xfrm>
            <a:off x="351235" y="3105151"/>
            <a:ext cx="1002506" cy="611242"/>
          </a:xfrm>
        </p:spPr>
        <p:txBody>
          <a:bodyPr lIns="0" tIns="0" rIns="0" bIns="0">
            <a:noAutofit/>
          </a:bodyPr>
          <a:lstStyle>
            <a:lvl1pPr marL="0" indent="0" algn="ctr">
              <a:buNone/>
              <a:defRPr sz="1600"/>
            </a:lvl1pPr>
          </a:lstStyle>
          <a:p>
            <a:pPr lvl="0"/>
            <a:r>
              <a:rPr lang="en-US" dirty="0"/>
              <a:t>Emphasis Text</a:t>
            </a:r>
          </a:p>
        </p:txBody>
      </p:sp>
      <p:sp>
        <p:nvSpPr>
          <p:cNvPr id="48" name="Text Placeholder 8">
            <a:extLst>
              <a:ext uri="{FF2B5EF4-FFF2-40B4-BE49-F238E27FC236}">
                <a16:creationId xmlns:a16="http://schemas.microsoft.com/office/drawing/2014/main" id="{AEE564E8-B76F-40A0-A3FA-483A04583E50}"/>
              </a:ext>
            </a:extLst>
          </p:cNvPr>
          <p:cNvSpPr>
            <a:spLocks noGrp="1"/>
          </p:cNvSpPr>
          <p:nvPr>
            <p:ph type="body" sz="quarter" idx="12" hasCustomPrompt="1"/>
          </p:nvPr>
        </p:nvSpPr>
        <p:spPr>
          <a:xfrm>
            <a:off x="351235" y="3793136"/>
            <a:ext cx="1002506"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49" name="Picture Placeholder 24">
            <a:extLst>
              <a:ext uri="{FF2B5EF4-FFF2-40B4-BE49-F238E27FC236}">
                <a16:creationId xmlns:a16="http://schemas.microsoft.com/office/drawing/2014/main" id="{B8E8B43D-05A2-4611-BF7E-2772BE0333E2}"/>
              </a:ext>
            </a:extLst>
          </p:cNvPr>
          <p:cNvSpPr>
            <a:spLocks noGrp="1"/>
          </p:cNvSpPr>
          <p:nvPr>
            <p:ph type="pic" sz="quarter" idx="58" hasCustomPrompt="1"/>
          </p:nvPr>
        </p:nvSpPr>
        <p:spPr>
          <a:xfrm>
            <a:off x="1705683"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0" name="Picture Placeholder 24">
            <a:extLst>
              <a:ext uri="{FF2B5EF4-FFF2-40B4-BE49-F238E27FC236}">
                <a16:creationId xmlns:a16="http://schemas.microsoft.com/office/drawing/2014/main" id="{5C474DF2-976E-409E-B762-9659B3319A8C}"/>
              </a:ext>
            </a:extLst>
          </p:cNvPr>
          <p:cNvSpPr>
            <a:spLocks noGrp="1"/>
          </p:cNvSpPr>
          <p:nvPr>
            <p:ph type="pic" sz="quarter" idx="59" hasCustomPrompt="1"/>
          </p:nvPr>
        </p:nvSpPr>
        <p:spPr>
          <a:xfrm>
            <a:off x="3014779"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1" name="Picture Placeholder 24">
            <a:extLst>
              <a:ext uri="{FF2B5EF4-FFF2-40B4-BE49-F238E27FC236}">
                <a16:creationId xmlns:a16="http://schemas.microsoft.com/office/drawing/2014/main" id="{7C4B3E6A-D536-4B4F-92E9-1A4AC301959B}"/>
              </a:ext>
            </a:extLst>
          </p:cNvPr>
          <p:cNvSpPr>
            <a:spLocks noGrp="1"/>
          </p:cNvSpPr>
          <p:nvPr>
            <p:ph type="pic" sz="quarter" idx="60" hasCustomPrompt="1"/>
          </p:nvPr>
        </p:nvSpPr>
        <p:spPr>
          <a:xfrm>
            <a:off x="4295300"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52" name="Picture Placeholder 24">
            <a:extLst>
              <a:ext uri="{FF2B5EF4-FFF2-40B4-BE49-F238E27FC236}">
                <a16:creationId xmlns:a16="http://schemas.microsoft.com/office/drawing/2014/main" id="{139663FE-7F02-470C-BB63-FB2E559DA035}"/>
              </a:ext>
            </a:extLst>
          </p:cNvPr>
          <p:cNvSpPr>
            <a:spLocks noGrp="1"/>
          </p:cNvSpPr>
          <p:nvPr>
            <p:ph type="pic" sz="quarter" idx="61" hasCustomPrompt="1"/>
          </p:nvPr>
        </p:nvSpPr>
        <p:spPr>
          <a:xfrm>
            <a:off x="5556771" y="2104016"/>
            <a:ext cx="914400" cy="914397"/>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23" name="TextBox 22">
            <a:extLst>
              <a:ext uri="{FF2B5EF4-FFF2-40B4-BE49-F238E27FC236}">
                <a16:creationId xmlns:a16="http://schemas.microsoft.com/office/drawing/2014/main" id="{8177740B-BDDD-4665-992E-51D39C68B79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74210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05B60E8-303E-40D4-AA8F-5E7B6ADB04C8}"/>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BD30BCCF-CBC7-5646-AFBB-E99D6B7D4D8F}"/>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0" name="Graphic 9">
            <a:extLst>
              <a:ext uri="{FF2B5EF4-FFF2-40B4-BE49-F238E27FC236}">
                <a16:creationId xmlns:a16="http://schemas.microsoft.com/office/drawing/2014/main" id="{193401BD-76DB-4782-A3B7-D06170AB2F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2"/>
            <a:ext cx="6858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 name="Title 1"/>
          <p:cNvSpPr>
            <a:spLocks noGrp="1"/>
          </p:cNvSpPr>
          <p:nvPr>
            <p:ph type="title" hasCustomPrompt="1"/>
          </p:nvPr>
        </p:nvSpPr>
        <p:spPr>
          <a:xfrm>
            <a:off x="1" y="2135605"/>
            <a:ext cx="3702737" cy="548154"/>
          </a:xfrm>
        </p:spPr>
        <p:txBody>
          <a:bodyPr lIns="274320" tIns="118872" bIns="45720">
            <a:noAutofit/>
          </a:bodyPr>
          <a:lstStyle>
            <a:lvl1pPr algn="l">
              <a:defRPr/>
            </a:lvl1pPr>
          </a:lstStyle>
          <a:p>
            <a:pPr lvl="0"/>
            <a:r>
              <a:rPr lang="en-US" dirty="0"/>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342901" y="2943228"/>
            <a:ext cx="301752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3584194" y="2943228"/>
            <a:ext cx="2980784"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accent6"/>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2ABBCDF4-01D2-4A0B-88BE-6167F527DEC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6858000" cy="3205163"/>
          </a:xfrm>
          <a:solidFill>
            <a:schemeClr val="bg1">
              <a:lumMod val="95000"/>
            </a:schemeClr>
          </a:solidFill>
        </p:spPr>
        <p:txBody>
          <a:bodyPr/>
          <a:lstStyle>
            <a:lvl1pPr marL="0" indent="0" algn="ctr">
              <a:buNone/>
              <a:defRPr/>
            </a:lvl1pPr>
          </a:lstStyle>
          <a:p>
            <a:r>
              <a:rPr lang="en-US" dirty="0"/>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349080"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1" name="TextBox 10">
            <a:extLst>
              <a:ext uri="{FF2B5EF4-FFF2-40B4-BE49-F238E27FC236}">
                <a16:creationId xmlns:a16="http://schemas.microsoft.com/office/drawing/2014/main" id="{F8C0DD54-9A1F-496F-9B99-7341DED2299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6858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01F1D23C-61A5-4694-A288-6047BA6B09C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965837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6858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359570" y="3536953"/>
            <a:ext cx="2481263" cy="1096963"/>
          </a:xfrm>
          <a:noFill/>
        </p:spPr>
        <p:txBody>
          <a:bodyPr lIns="0" tIns="0" rIns="0" bIns="0" anchor="t" anchorCtr="0"/>
          <a:lstStyle>
            <a:lvl1pPr algn="l">
              <a:defRPr sz="2800" b="1"/>
            </a:lvl1pPr>
          </a:lstStyle>
          <a:p>
            <a:r>
              <a:rPr lang="en-US"/>
              <a:t>Click to edit Master title style</a:t>
            </a:r>
            <a:endParaRPr lang="en-US" dirty="0"/>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3078946" y="3536953"/>
            <a:ext cx="3481388"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extBox 11">
            <a:extLst>
              <a:ext uri="{FF2B5EF4-FFF2-40B4-BE49-F238E27FC236}">
                <a16:creationId xmlns:a16="http://schemas.microsoft.com/office/drawing/2014/main" id="{AC7AC01E-ACE7-45D0-B75C-D67D7DBAA94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895725"/>
            <a:ext cx="6858000" cy="12477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6858000" cy="38957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359570" y="4067831"/>
            <a:ext cx="2481263" cy="817255"/>
          </a:xfrm>
          <a:noFill/>
        </p:spPr>
        <p:txBody>
          <a:bodyPr lIns="0" tIns="0" rIns="0" bIns="0" anchor="t" anchorCtr="0"/>
          <a:lstStyle>
            <a:lvl1pPr algn="l">
              <a:defRPr sz="26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3078946" y="4067831"/>
            <a:ext cx="3481388"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extBox 11">
            <a:extLst>
              <a:ext uri="{FF2B5EF4-FFF2-40B4-BE49-F238E27FC236}">
                <a16:creationId xmlns:a16="http://schemas.microsoft.com/office/drawing/2014/main" id="{A6ADAAF5-554D-41B1-85B4-C47AF6A91E91}"/>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3769799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924300"/>
            <a:ext cx="6858000" cy="12192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359569" y="582613"/>
            <a:ext cx="3481388"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359570" y="4093375"/>
            <a:ext cx="2481263" cy="900903"/>
          </a:xfrm>
          <a:noFill/>
        </p:spPr>
        <p:txBody>
          <a:bodyPr lIns="0" tIns="0" rIns="0" bIns="0" anchor="t" anchorCtr="0"/>
          <a:lstStyle>
            <a:lvl1pPr algn="l">
              <a:defRPr sz="26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3078946" y="4093375"/>
            <a:ext cx="3481388"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1" name="TextBox 10">
            <a:extLst>
              <a:ext uri="{FF2B5EF4-FFF2-40B4-BE49-F238E27FC236}">
                <a16:creationId xmlns:a16="http://schemas.microsoft.com/office/drawing/2014/main" id="{4D97396B-AF95-45EB-8C4F-5E7F57279D3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solidFill>
                  <a:schemeClr val="bg1"/>
                </a:solidFill>
              </a:rPr>
              <a:t>NREL</a:t>
            </a:r>
            <a:r>
              <a:rPr lang="en-US" sz="700" baseline="0" dirty="0">
                <a:solidFill>
                  <a:schemeClr val="bg1"/>
                </a:solidFill>
              </a:rPr>
              <a:t>    </a:t>
            </a:r>
            <a:r>
              <a:rPr lang="en-US" sz="700" dirty="0">
                <a:solidFill>
                  <a:schemeClr val="bg1"/>
                </a:solidFill>
              </a:rPr>
              <a:t>|    </a:t>
            </a:r>
            <a:fld id="{BFD71CF8-5198-8441-A7C0-DC22FD64CBE4}" type="slidenum">
              <a:rPr lang="en-US" sz="700">
                <a:solidFill>
                  <a:schemeClr val="bg1"/>
                </a:solidFill>
              </a:rPr>
              <a:t>‹#›</a:t>
            </a:fld>
            <a:endParaRPr lang="en-US" sz="700" dirty="0">
              <a:solidFill>
                <a:schemeClr val="bg1"/>
              </a:solidFill>
            </a:endParaRPr>
          </a:p>
        </p:txBody>
      </p:sp>
    </p:spTree>
    <p:extLst>
      <p:ext uri="{BB962C8B-B14F-4D97-AF65-F5344CB8AC3E}">
        <p14:creationId xmlns:p14="http://schemas.microsoft.com/office/powerpoint/2010/main" val="3414057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2420026" y="0"/>
            <a:ext cx="4437974"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2598010" y="4819650"/>
            <a:ext cx="1615646" cy="222250"/>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4DB888B5-6E6E-45B1-8134-98C7FD7F00B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771149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124511" y="0"/>
            <a:ext cx="5733490"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275837"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64CEE399-6E12-443F-A905-EC01D6762AB0}"/>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425231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562357" y="0"/>
            <a:ext cx="6295645"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744496" y="481965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7" name="TextBox 6">
            <a:extLst>
              <a:ext uri="{FF2B5EF4-FFF2-40B4-BE49-F238E27FC236}">
                <a16:creationId xmlns:a16="http://schemas.microsoft.com/office/drawing/2014/main" id="{C40B2797-A680-4001-88E5-3FB61C489241}"/>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15030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2420026" y="0"/>
            <a:ext cx="4437974"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2898094" y="505617"/>
            <a:ext cx="3481388"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2610366" y="4819650"/>
            <a:ext cx="1695965" cy="222250"/>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1" name="TextBox 10">
            <a:extLst>
              <a:ext uri="{FF2B5EF4-FFF2-40B4-BE49-F238E27FC236}">
                <a16:creationId xmlns:a16="http://schemas.microsoft.com/office/drawing/2014/main" id="{DF117912-F6FA-4620-AB7C-459C1A83EDC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85094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97182-DF7C-4BAF-B4D1-9432F3152E8B}"/>
              </a:ext>
            </a:extLst>
          </p:cNvPr>
          <p:cNvPicPr>
            <a:picLocks noChangeAspect="1"/>
          </p:cNvPicPr>
          <p:nvPr userDrawn="1"/>
        </p:nvPicPr>
        <p:blipFill>
          <a:blip r:embed="rId2"/>
          <a:srcRect l="12500" r="12500"/>
          <a:stretch/>
        </p:blipFill>
        <p:spPr>
          <a:xfrm>
            <a:off x="1" y="0"/>
            <a:ext cx="6847856"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by Dennis Schroeder, NREL 55200</a:t>
            </a:r>
          </a:p>
        </p:txBody>
      </p:sp>
      <p:pic>
        <p:nvPicPr>
          <p:cNvPr id="10" name="Graphic 9">
            <a:extLst>
              <a:ext uri="{FF2B5EF4-FFF2-40B4-BE49-F238E27FC236}">
                <a16:creationId xmlns:a16="http://schemas.microsoft.com/office/drawing/2014/main" id="{FBA1ADB2-6E13-4B8B-B896-EA2098225B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2736690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124712" y="0"/>
            <a:ext cx="5733289"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1602778"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9A2A02EA-D8B7-474A-AF6A-AE9C1E1D8DD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693940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562357" y="0"/>
            <a:ext cx="629564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040875"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DD2ED6E2-E6CA-4F59-B04B-6C6F2D87355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321415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2898094"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132DCF37-01D0-48D9-99A8-BBCF58AB5E0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236090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1602778"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30B36861-B2B1-44F8-8737-679A6CAFBE9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554884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029154" y="505617"/>
            <a:ext cx="3481388"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B9656AF9-6163-4171-B55E-709B1225837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64448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2420026" y="2571750"/>
            <a:ext cx="443797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2420026" y="0"/>
            <a:ext cx="4437974" cy="2571750"/>
          </a:xfrm>
          <a:solidFill>
            <a:schemeClr val="bg1"/>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2684506" y="226592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13" name="TextBox 12">
            <a:extLst>
              <a:ext uri="{FF2B5EF4-FFF2-40B4-BE49-F238E27FC236}">
                <a16:creationId xmlns:a16="http://schemas.microsoft.com/office/drawing/2014/main" id="{B8E61465-9E6B-4531-86C6-F8D27E0CE0F4}"/>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859114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124712" y="0"/>
            <a:ext cx="5733289" cy="2571750"/>
          </a:xfrm>
          <a:solidFill>
            <a:schemeClr val="bg1"/>
          </a:solidFill>
        </p:spPr>
        <p:txBody>
          <a:bodyPr/>
          <a:lstStyle>
            <a:lvl1pPr marL="0" indent="0" algn="ctr">
              <a:buNone/>
              <a:defRPr/>
            </a:lvl1pPr>
          </a:lstStyle>
          <a:p>
            <a:r>
              <a:rPr lang="en-US" dirty="0"/>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124710" y="2571750"/>
            <a:ext cx="5733290"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391472" y="2265923"/>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23AC86A9-18D9-4F52-ACC6-BB0791F91EC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620648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562357" y="0"/>
            <a:ext cx="6295645" cy="2571750"/>
          </a:xfrm>
          <a:solidFill>
            <a:schemeClr val="bg1"/>
          </a:solidFill>
        </p:spPr>
        <p:txBody>
          <a:bodyPr/>
          <a:lstStyle>
            <a:lvl1pPr marL="0" indent="0" algn="ctr">
              <a:buNone/>
              <a:defRPr/>
            </a:lvl1pPr>
          </a:lstStyle>
          <a:p>
            <a:r>
              <a:rPr lang="en-US" dirty="0"/>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564034" y="2571750"/>
            <a:ext cx="629396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812458" y="2249448"/>
            <a:ext cx="2084785" cy="114815"/>
          </a:xfrm>
        </p:spPr>
        <p:txBody>
          <a:bodyPr lIns="0" tIns="0" rIns="0" bIns="0">
            <a:noAutofit/>
          </a:bodyPr>
          <a:lstStyle>
            <a:lvl1pPr marL="0" indent="0">
              <a:buNone/>
              <a:defRPr sz="600" i="1">
                <a:solidFill>
                  <a:schemeClr val="tx1">
                    <a:lumMod val="20000"/>
                    <a:lumOff val="80000"/>
                  </a:schemeClr>
                </a:solidFill>
              </a:defRPr>
            </a:lvl1pPr>
            <a:lvl2pPr marL="233357" indent="0">
              <a:buNone/>
              <a:defRPr sz="700">
                <a:solidFill>
                  <a:schemeClr val="tx1">
                    <a:lumMod val="20000"/>
                    <a:lumOff val="80000"/>
                  </a:schemeClr>
                </a:solidFill>
              </a:defRPr>
            </a:lvl2pPr>
            <a:lvl3pPr marL="458775" indent="0">
              <a:buNone/>
              <a:defRPr sz="700">
                <a:solidFill>
                  <a:schemeClr val="tx1">
                    <a:lumMod val="20000"/>
                    <a:lumOff val="80000"/>
                  </a:schemeClr>
                </a:solidFill>
              </a:defRPr>
            </a:lvl3pPr>
            <a:lvl4pPr marL="688957" indent="0">
              <a:buNone/>
              <a:defRPr sz="700">
                <a:solidFill>
                  <a:schemeClr val="tx1">
                    <a:lumMod val="20000"/>
                    <a:lumOff val="80000"/>
                  </a:schemeClr>
                </a:solidFill>
              </a:defRPr>
            </a:lvl4pPr>
            <a:lvl5pPr marL="914377"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F021EEB0-AC64-4BD5-A5A7-9160170716F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349171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2420026" y="2571750"/>
            <a:ext cx="443797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242002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279177" y="508393"/>
            <a:ext cx="1899605"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279177" y="3565930"/>
            <a:ext cx="1899605"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2725606" y="505617"/>
            <a:ext cx="3481388"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6F434CE-2249-48F2-999B-2ADC95CB825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666576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AAD8C3-A811-7F49-ABE6-460F673A0377}"/>
              </a:ext>
            </a:extLst>
          </p:cNvPr>
          <p:cNvSpPr/>
          <p:nvPr userDrawn="1"/>
        </p:nvSpPr>
        <p:spPr>
          <a:xfrm>
            <a:off x="-1" y="0"/>
            <a:ext cx="112471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14538" y="505621"/>
            <a:ext cx="73943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441867" y="505617"/>
            <a:ext cx="3481388" cy="1096962"/>
          </a:xfrm>
        </p:spPr>
        <p:txBody>
          <a:bodyPr lIns="0" tIns="0" rIns="0" bIns="0">
            <a:normAutofit/>
          </a:bodyPr>
          <a:lstStyle>
            <a:lvl1pPr>
              <a:defRPr sz="2000"/>
            </a:lvl1pPr>
          </a:lstStyle>
          <a:p>
            <a:pPr lvl="0"/>
            <a:r>
              <a:rPr lang="en-US"/>
              <a:t>Click to edit Master text styles</a:t>
            </a:r>
          </a:p>
        </p:txBody>
      </p:sp>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125142" y="2571750"/>
            <a:ext cx="5732859"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9" name="TextBox 8">
            <a:extLst>
              <a:ext uri="{FF2B5EF4-FFF2-40B4-BE49-F238E27FC236}">
                <a16:creationId xmlns:a16="http://schemas.microsoft.com/office/drawing/2014/main" id="{4F973ED7-5556-43F4-ABD5-55ECE0308518}"/>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18EA51-A9D0-41AE-A82E-20F0999F2B64}"/>
              </a:ext>
            </a:extLst>
          </p:cNvPr>
          <p:cNvPicPr>
            <a:picLocks noChangeAspect="1"/>
          </p:cNvPicPr>
          <p:nvPr userDrawn="1"/>
        </p:nvPicPr>
        <p:blipFill>
          <a:blip r:embed="rId2"/>
          <a:srcRect t="74" b="74"/>
          <a:stretch/>
        </p:blipFill>
        <p:spPr>
          <a:xfrm>
            <a:off x="0" y="0"/>
            <a:ext cx="6858000"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ln>
                  <a:noFill/>
                </a:ln>
                <a:solidFill>
                  <a:srgbClr val="FFFFFF"/>
                </a:solidFill>
                <a:effectLst>
                  <a:outerShdw blurRad="50800" dist="38100" dir="2700000" algn="tl" rotWithShape="0">
                    <a:prstClr val="black">
                      <a:alpha val="40000"/>
                    </a:prstClr>
                  </a:outerShdw>
                </a:effectLst>
              </a:rPr>
              <a:t>Photo by Dennis Schroeder, NREL 56461</a:t>
            </a:r>
          </a:p>
        </p:txBody>
      </p:sp>
      <p:pic>
        <p:nvPicPr>
          <p:cNvPr id="9" name="Graphic 8">
            <a:extLst>
              <a:ext uri="{FF2B5EF4-FFF2-40B4-BE49-F238E27FC236}">
                <a16:creationId xmlns:a16="http://schemas.microsoft.com/office/drawing/2014/main" id="{FC52307E-B1BC-4D4E-A919-0504CFE62A6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27131000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562357" y="2571750"/>
            <a:ext cx="6295645"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829196" y="505617"/>
            <a:ext cx="4094059"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56235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1DD18C75-DBF1-4DE0-9E23-4825EE889F4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342901" y="1391881"/>
            <a:ext cx="3092307" cy="2216292"/>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3618982" y="182880"/>
            <a:ext cx="2903999" cy="1835390"/>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3618982" y="2479949"/>
            <a:ext cx="2903999" cy="1952011"/>
          </a:xfrm>
          <a:prstGeom prst="rect">
            <a:avLst/>
          </a:prstGeom>
          <a:solidFill>
            <a:schemeClr val="bg1">
              <a:lumMod val="85000"/>
            </a:schemeClr>
          </a:solidFill>
        </p:spPr>
        <p:txBody>
          <a:bodyPr vert="horz"/>
          <a:lstStyle>
            <a:lvl1pPr marL="0" marR="0" indent="0" algn="l" defTabSz="457189"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342901" y="4027651"/>
            <a:ext cx="3092054" cy="725487"/>
          </a:xfrm>
        </p:spPr>
        <p:txBody>
          <a:bodyPr>
            <a:normAutofit/>
          </a:bodyPr>
          <a:lstStyle>
            <a:lvl1pPr>
              <a:defRPr sz="2000"/>
            </a:lvl1p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342901" y="3698788"/>
            <a:ext cx="3092054" cy="21590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3619501" y="2086495"/>
            <a:ext cx="2903935" cy="21538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3619501" y="4497391"/>
            <a:ext cx="2903935" cy="255587"/>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4" name="TextBox 13">
            <a:extLst>
              <a:ext uri="{FF2B5EF4-FFF2-40B4-BE49-F238E27FC236}">
                <a16:creationId xmlns:a16="http://schemas.microsoft.com/office/drawing/2014/main" id="{26040298-C5E8-47C9-885D-972B1C2C487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634595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323825" y="171516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960540" y="171516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1597256" y="171516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233971" y="171516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2870687" y="171516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3507402" y="171515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4144118" y="171515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4780833" y="171515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5417549" y="171515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6054264" y="171515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278608"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278608" y="2580691"/>
            <a:ext cx="591779" cy="273727"/>
          </a:xfrm>
        </p:spPr>
        <p:txBody>
          <a:bodyPr anchor="t" anchorCtr="0">
            <a:normAutofit/>
          </a:bodyPr>
          <a:lstStyle>
            <a:lvl1pPr marL="0" indent="0" algn="ctr">
              <a:buNone/>
              <a:defRPr sz="600"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915323"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915323" y="2580691"/>
            <a:ext cx="591779" cy="273727"/>
          </a:xfrm>
        </p:spPr>
        <p:txBody>
          <a:bodyPr anchor="t" anchorCtr="0">
            <a:normAutofit/>
          </a:bodyPr>
          <a:lstStyle>
            <a:lvl1pPr marL="0" indent="0" algn="ctr">
              <a:buNone/>
              <a:defRPr sz="600"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1552039"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1552039" y="2580691"/>
            <a:ext cx="591779" cy="273727"/>
          </a:xfrm>
        </p:spPr>
        <p:txBody>
          <a:bodyPr anchor="t" anchorCtr="0">
            <a:normAutofit/>
          </a:bodyPr>
          <a:lstStyle>
            <a:lvl1pPr marL="0" indent="0" algn="ctr">
              <a:buNone/>
              <a:defRPr sz="600"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188754"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188754" y="2580691"/>
            <a:ext cx="591779" cy="273727"/>
          </a:xfrm>
        </p:spPr>
        <p:txBody>
          <a:bodyPr anchor="t" anchorCtr="0">
            <a:normAutofit/>
          </a:bodyPr>
          <a:lstStyle>
            <a:lvl1pPr marL="0" indent="0" algn="ctr">
              <a:buNone/>
              <a:defRPr sz="600"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2825470"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2825470" y="2580691"/>
            <a:ext cx="591779" cy="273727"/>
          </a:xfrm>
        </p:spPr>
        <p:txBody>
          <a:bodyPr anchor="t" anchorCtr="0">
            <a:normAutofit/>
          </a:bodyPr>
          <a:lstStyle>
            <a:lvl1pPr marL="0" indent="0" algn="ctr">
              <a:buNone/>
              <a:defRPr sz="600"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3462185"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3462185" y="2580691"/>
            <a:ext cx="591779" cy="273727"/>
          </a:xfrm>
        </p:spPr>
        <p:txBody>
          <a:bodyPr anchor="t" anchorCtr="0">
            <a:normAutofit/>
          </a:bodyPr>
          <a:lstStyle>
            <a:lvl1pPr marL="0" indent="0" algn="ctr">
              <a:buNone/>
              <a:defRPr sz="600"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4098901"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4098901" y="2580691"/>
            <a:ext cx="591779" cy="273727"/>
          </a:xfrm>
        </p:spPr>
        <p:txBody>
          <a:bodyPr anchor="t" anchorCtr="0">
            <a:normAutofit/>
          </a:bodyPr>
          <a:lstStyle>
            <a:lvl1pPr marL="0" indent="0" algn="ctr">
              <a:buNone/>
              <a:defRPr sz="600"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4735616"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4735616" y="2580691"/>
            <a:ext cx="591779" cy="273727"/>
          </a:xfrm>
        </p:spPr>
        <p:txBody>
          <a:bodyPr anchor="t" anchorCtr="0">
            <a:normAutofit/>
          </a:bodyPr>
          <a:lstStyle>
            <a:lvl1pPr marL="0" indent="0" algn="ctr">
              <a:buNone/>
              <a:defRPr sz="600"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5372332"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5372332" y="2580691"/>
            <a:ext cx="591779" cy="273727"/>
          </a:xfrm>
        </p:spPr>
        <p:txBody>
          <a:bodyPr anchor="t" anchorCtr="0">
            <a:normAutofit/>
          </a:bodyPr>
          <a:lstStyle>
            <a:lvl1pPr marL="0" indent="0" algn="ctr">
              <a:buNone/>
              <a:defRPr sz="600"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6009047" y="22674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6009047" y="2580691"/>
            <a:ext cx="591779" cy="273727"/>
          </a:xfrm>
        </p:spPr>
        <p:txBody>
          <a:bodyPr anchor="t" anchorCtr="0">
            <a:normAutofit/>
          </a:bodyPr>
          <a:lstStyle>
            <a:lvl1pPr marL="0" indent="0" algn="ctr">
              <a:buNone/>
              <a:defRPr sz="600"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323825" y="323230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960540" y="323230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1597256" y="323230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233971" y="323230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2870687" y="323229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3507402" y="323229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4144118" y="323229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4780833" y="323229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5417549" y="323229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6054264" y="323229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278608"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278608" y="4109069"/>
            <a:ext cx="591779" cy="273727"/>
          </a:xfrm>
        </p:spPr>
        <p:txBody>
          <a:bodyPr anchor="t" anchorCtr="0">
            <a:noAutofit/>
          </a:bodyPr>
          <a:lstStyle>
            <a:lvl1pPr marL="0" indent="0" algn="ctr">
              <a:buNone/>
              <a:defRPr sz="600"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915323"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915323" y="4109069"/>
            <a:ext cx="591779" cy="273727"/>
          </a:xfrm>
        </p:spPr>
        <p:txBody>
          <a:bodyPr anchor="t" anchorCtr="0">
            <a:noAutofit/>
          </a:bodyPr>
          <a:lstStyle>
            <a:lvl1pPr marL="0" indent="0" algn="ctr">
              <a:buNone/>
              <a:defRPr sz="600"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1552039"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1552039" y="4109069"/>
            <a:ext cx="591779" cy="273727"/>
          </a:xfrm>
        </p:spPr>
        <p:txBody>
          <a:bodyPr anchor="t" anchorCtr="0">
            <a:noAutofit/>
          </a:bodyPr>
          <a:lstStyle>
            <a:lvl1pPr marL="0" indent="0" algn="ctr">
              <a:buNone/>
              <a:defRPr sz="600"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188754"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188754" y="4109069"/>
            <a:ext cx="591779" cy="273727"/>
          </a:xfrm>
        </p:spPr>
        <p:txBody>
          <a:bodyPr anchor="t" anchorCtr="0">
            <a:noAutofit/>
          </a:bodyPr>
          <a:lstStyle>
            <a:lvl1pPr marL="0" indent="0" algn="ctr">
              <a:buNone/>
              <a:defRPr sz="600"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2825470"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2825470" y="4109069"/>
            <a:ext cx="591779" cy="273727"/>
          </a:xfrm>
        </p:spPr>
        <p:txBody>
          <a:bodyPr anchor="t" anchorCtr="0">
            <a:noAutofit/>
          </a:bodyPr>
          <a:lstStyle>
            <a:lvl1pPr marL="0" indent="0" algn="ctr">
              <a:buNone/>
              <a:defRPr sz="600"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3462185"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3462185" y="4109069"/>
            <a:ext cx="591779" cy="273727"/>
          </a:xfrm>
        </p:spPr>
        <p:txBody>
          <a:bodyPr anchor="t" anchorCtr="0">
            <a:noAutofit/>
          </a:bodyPr>
          <a:lstStyle>
            <a:lvl1pPr marL="0" indent="0" algn="ctr">
              <a:buNone/>
              <a:defRPr sz="600"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4098901"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4098901" y="4109069"/>
            <a:ext cx="591779" cy="273727"/>
          </a:xfrm>
        </p:spPr>
        <p:txBody>
          <a:bodyPr anchor="t" anchorCtr="0">
            <a:noAutofit/>
          </a:bodyPr>
          <a:lstStyle>
            <a:lvl1pPr marL="0" indent="0" algn="ctr">
              <a:buNone/>
              <a:defRPr sz="600"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4735616"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4735616" y="4109069"/>
            <a:ext cx="591779" cy="273727"/>
          </a:xfrm>
        </p:spPr>
        <p:txBody>
          <a:bodyPr anchor="t" anchorCtr="0">
            <a:noAutofit/>
          </a:bodyPr>
          <a:lstStyle>
            <a:lvl1pPr marL="0" indent="0" algn="ctr">
              <a:buNone/>
              <a:defRPr sz="600"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5372332"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5372332" y="4109069"/>
            <a:ext cx="591779" cy="273727"/>
          </a:xfrm>
        </p:spPr>
        <p:txBody>
          <a:bodyPr anchor="t" anchorCtr="0">
            <a:noAutofit/>
          </a:bodyPr>
          <a:lstStyle>
            <a:lvl1pPr marL="0" indent="0" algn="ctr">
              <a:buNone/>
              <a:defRPr sz="600"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6009047" y="37958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6009047" y="4109069"/>
            <a:ext cx="591779" cy="273727"/>
          </a:xfrm>
        </p:spPr>
        <p:txBody>
          <a:bodyPr anchor="t" anchorCtr="0">
            <a:noAutofit/>
          </a:bodyPr>
          <a:lstStyle>
            <a:lvl1pPr marL="0" indent="0" algn="ctr">
              <a:buNone/>
              <a:defRPr sz="600" b="0"/>
            </a:lvl1pPr>
          </a:lstStyle>
          <a:p>
            <a:pPr lvl="0"/>
            <a:r>
              <a:rPr lang="en-US" dirty="0"/>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dirty="0"/>
              <a:t>Organization/</a:t>
            </a:r>
            <a:br>
              <a:rPr lang="en-US" dirty="0"/>
            </a:br>
            <a:r>
              <a:rPr lang="en-US" dirty="0"/>
              <a:t>People Slide</a:t>
            </a:r>
          </a:p>
        </p:txBody>
      </p:sp>
      <p:sp>
        <p:nvSpPr>
          <p:cNvPr id="65" name="TextBox 64">
            <a:extLst>
              <a:ext uri="{FF2B5EF4-FFF2-40B4-BE49-F238E27FC236}">
                <a16:creationId xmlns:a16="http://schemas.microsoft.com/office/drawing/2014/main" id="{35D7580C-4C52-475B-BB5F-2BFDDDCCD586}"/>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342901" y="1"/>
            <a:ext cx="6177643" cy="776514"/>
          </a:xfrm>
        </p:spPr>
        <p:txBody>
          <a:bodyPr/>
          <a:lstStyle/>
          <a:p>
            <a:r>
              <a:rPr lang="en-US" dirty="0"/>
              <a:t>Organization/People Slide</a:t>
            </a:r>
          </a:p>
        </p:txBody>
      </p:sp>
      <p:sp>
        <p:nvSpPr>
          <p:cNvPr id="65" name="Picture Placeholder 5">
            <a:extLst>
              <a:ext uri="{FF2B5EF4-FFF2-40B4-BE49-F238E27FC236}">
                <a16:creationId xmlns:a16="http://schemas.microsoft.com/office/drawing/2014/main" id="{2DC360F8-A206-464F-AF61-7E6862892BFE}"/>
              </a:ext>
            </a:extLst>
          </p:cNvPr>
          <p:cNvSpPr>
            <a:spLocks noGrp="1"/>
          </p:cNvSpPr>
          <p:nvPr>
            <p:ph type="pic" sz="quarter" idx="11"/>
          </p:nvPr>
        </p:nvSpPr>
        <p:spPr>
          <a:xfrm>
            <a:off x="323825" y="148656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6" name="Picture Placeholder 5">
            <a:extLst>
              <a:ext uri="{FF2B5EF4-FFF2-40B4-BE49-F238E27FC236}">
                <a16:creationId xmlns:a16="http://schemas.microsoft.com/office/drawing/2014/main" id="{1608507E-817A-4BD8-A1B0-7DA86A715330}"/>
              </a:ext>
            </a:extLst>
          </p:cNvPr>
          <p:cNvSpPr>
            <a:spLocks noGrp="1"/>
          </p:cNvSpPr>
          <p:nvPr>
            <p:ph type="pic" sz="quarter" idx="12"/>
          </p:nvPr>
        </p:nvSpPr>
        <p:spPr>
          <a:xfrm>
            <a:off x="960540" y="148656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7" name="Picture Placeholder 5">
            <a:extLst>
              <a:ext uri="{FF2B5EF4-FFF2-40B4-BE49-F238E27FC236}">
                <a16:creationId xmlns:a16="http://schemas.microsoft.com/office/drawing/2014/main" id="{3C0F7EC5-33D2-4424-AA8D-55BA71488704}"/>
              </a:ext>
            </a:extLst>
          </p:cNvPr>
          <p:cNvSpPr>
            <a:spLocks noGrp="1"/>
          </p:cNvSpPr>
          <p:nvPr>
            <p:ph type="pic" sz="quarter" idx="13"/>
          </p:nvPr>
        </p:nvSpPr>
        <p:spPr>
          <a:xfrm>
            <a:off x="1597256" y="148656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8" name="Picture Placeholder 5">
            <a:extLst>
              <a:ext uri="{FF2B5EF4-FFF2-40B4-BE49-F238E27FC236}">
                <a16:creationId xmlns:a16="http://schemas.microsoft.com/office/drawing/2014/main" id="{0177A3B2-D2A3-4CE8-AC3A-07F45DC90980}"/>
              </a:ext>
            </a:extLst>
          </p:cNvPr>
          <p:cNvSpPr>
            <a:spLocks noGrp="1"/>
          </p:cNvSpPr>
          <p:nvPr>
            <p:ph type="pic" sz="quarter" idx="14"/>
          </p:nvPr>
        </p:nvSpPr>
        <p:spPr>
          <a:xfrm>
            <a:off x="2233971" y="148656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54415D32-E659-481C-AADB-E8B5A05371A9}"/>
              </a:ext>
            </a:extLst>
          </p:cNvPr>
          <p:cNvSpPr>
            <a:spLocks noGrp="1"/>
          </p:cNvSpPr>
          <p:nvPr>
            <p:ph type="pic" sz="quarter" idx="15"/>
          </p:nvPr>
        </p:nvSpPr>
        <p:spPr>
          <a:xfrm>
            <a:off x="2870687" y="148656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0" name="Picture Placeholder 5">
            <a:extLst>
              <a:ext uri="{FF2B5EF4-FFF2-40B4-BE49-F238E27FC236}">
                <a16:creationId xmlns:a16="http://schemas.microsoft.com/office/drawing/2014/main" id="{937F2C68-C2BC-4415-991F-7584A799FA22}"/>
              </a:ext>
            </a:extLst>
          </p:cNvPr>
          <p:cNvSpPr>
            <a:spLocks noGrp="1"/>
          </p:cNvSpPr>
          <p:nvPr>
            <p:ph type="pic" sz="quarter" idx="16"/>
          </p:nvPr>
        </p:nvSpPr>
        <p:spPr>
          <a:xfrm>
            <a:off x="3507402" y="148655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DD4E9ABB-C6DD-4ADA-9CB5-CA2E459297A7}"/>
              </a:ext>
            </a:extLst>
          </p:cNvPr>
          <p:cNvSpPr>
            <a:spLocks noGrp="1"/>
          </p:cNvSpPr>
          <p:nvPr>
            <p:ph type="pic" sz="quarter" idx="17"/>
          </p:nvPr>
        </p:nvSpPr>
        <p:spPr>
          <a:xfrm>
            <a:off x="4144118" y="148655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2" name="Picture Placeholder 5">
            <a:extLst>
              <a:ext uri="{FF2B5EF4-FFF2-40B4-BE49-F238E27FC236}">
                <a16:creationId xmlns:a16="http://schemas.microsoft.com/office/drawing/2014/main" id="{D2F3AE8C-96B1-47BF-BD92-2CB0D625D549}"/>
              </a:ext>
            </a:extLst>
          </p:cNvPr>
          <p:cNvSpPr>
            <a:spLocks noGrp="1"/>
          </p:cNvSpPr>
          <p:nvPr>
            <p:ph type="pic" sz="quarter" idx="18"/>
          </p:nvPr>
        </p:nvSpPr>
        <p:spPr>
          <a:xfrm>
            <a:off x="4780833" y="148655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55E5E815-1725-4BFF-B57A-F6AC4817FDD5}"/>
              </a:ext>
            </a:extLst>
          </p:cNvPr>
          <p:cNvSpPr>
            <a:spLocks noGrp="1"/>
          </p:cNvSpPr>
          <p:nvPr>
            <p:ph type="pic" sz="quarter" idx="19"/>
          </p:nvPr>
        </p:nvSpPr>
        <p:spPr>
          <a:xfrm>
            <a:off x="5417549" y="148655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4" name="Picture Placeholder 5">
            <a:extLst>
              <a:ext uri="{FF2B5EF4-FFF2-40B4-BE49-F238E27FC236}">
                <a16:creationId xmlns:a16="http://schemas.microsoft.com/office/drawing/2014/main" id="{5DAAEA50-DB95-4B12-8FF8-BABD4FE3955B}"/>
              </a:ext>
            </a:extLst>
          </p:cNvPr>
          <p:cNvSpPr>
            <a:spLocks noGrp="1"/>
          </p:cNvSpPr>
          <p:nvPr>
            <p:ph type="pic" sz="quarter" idx="20"/>
          </p:nvPr>
        </p:nvSpPr>
        <p:spPr>
          <a:xfrm>
            <a:off x="6054264" y="148655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5" name="Text Placeholder 4">
            <a:extLst>
              <a:ext uri="{FF2B5EF4-FFF2-40B4-BE49-F238E27FC236}">
                <a16:creationId xmlns:a16="http://schemas.microsoft.com/office/drawing/2014/main" id="{52BE8424-1ACD-4B2D-A89C-977FF89C60DF}"/>
              </a:ext>
            </a:extLst>
          </p:cNvPr>
          <p:cNvSpPr>
            <a:spLocks noGrp="1"/>
          </p:cNvSpPr>
          <p:nvPr>
            <p:ph type="body" sz="quarter" idx="22" hasCustomPrompt="1"/>
          </p:nvPr>
        </p:nvSpPr>
        <p:spPr>
          <a:xfrm>
            <a:off x="278608"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06" name="Text Placeholder 4">
            <a:extLst>
              <a:ext uri="{FF2B5EF4-FFF2-40B4-BE49-F238E27FC236}">
                <a16:creationId xmlns:a16="http://schemas.microsoft.com/office/drawing/2014/main" id="{E085872F-1B02-473D-B8FD-CE46AADACEF0}"/>
              </a:ext>
            </a:extLst>
          </p:cNvPr>
          <p:cNvSpPr>
            <a:spLocks noGrp="1"/>
          </p:cNvSpPr>
          <p:nvPr>
            <p:ph type="body" sz="quarter" idx="23" hasCustomPrompt="1"/>
          </p:nvPr>
        </p:nvSpPr>
        <p:spPr>
          <a:xfrm>
            <a:off x="278608" y="2352091"/>
            <a:ext cx="591779" cy="273727"/>
          </a:xfrm>
        </p:spPr>
        <p:txBody>
          <a:bodyPr anchor="t" anchorCtr="0">
            <a:normAutofit/>
          </a:bodyPr>
          <a:lstStyle>
            <a:lvl1pPr marL="0" indent="0" algn="ctr">
              <a:buNone/>
              <a:defRPr sz="600" b="0"/>
            </a:lvl1pPr>
          </a:lstStyle>
          <a:p>
            <a:pPr lvl="0"/>
            <a:r>
              <a:rPr lang="en-US" dirty="0"/>
              <a:t>Title/Center</a:t>
            </a:r>
          </a:p>
        </p:txBody>
      </p:sp>
      <p:sp>
        <p:nvSpPr>
          <p:cNvPr id="107" name="Text Placeholder 4">
            <a:extLst>
              <a:ext uri="{FF2B5EF4-FFF2-40B4-BE49-F238E27FC236}">
                <a16:creationId xmlns:a16="http://schemas.microsoft.com/office/drawing/2014/main" id="{B3C33AE4-6CB1-4936-905A-BAB504348588}"/>
              </a:ext>
            </a:extLst>
          </p:cNvPr>
          <p:cNvSpPr>
            <a:spLocks noGrp="1"/>
          </p:cNvSpPr>
          <p:nvPr>
            <p:ph type="body" sz="quarter" idx="24" hasCustomPrompt="1"/>
          </p:nvPr>
        </p:nvSpPr>
        <p:spPr>
          <a:xfrm>
            <a:off x="915323"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08" name="Text Placeholder 4">
            <a:extLst>
              <a:ext uri="{FF2B5EF4-FFF2-40B4-BE49-F238E27FC236}">
                <a16:creationId xmlns:a16="http://schemas.microsoft.com/office/drawing/2014/main" id="{4301EF71-62D3-402F-B305-A71D5CB4B6E3}"/>
              </a:ext>
            </a:extLst>
          </p:cNvPr>
          <p:cNvSpPr>
            <a:spLocks noGrp="1"/>
          </p:cNvSpPr>
          <p:nvPr>
            <p:ph type="body" sz="quarter" idx="25" hasCustomPrompt="1"/>
          </p:nvPr>
        </p:nvSpPr>
        <p:spPr>
          <a:xfrm>
            <a:off x="915323" y="2352091"/>
            <a:ext cx="591779" cy="273727"/>
          </a:xfrm>
        </p:spPr>
        <p:txBody>
          <a:bodyPr anchor="t" anchorCtr="0">
            <a:normAutofit/>
          </a:bodyPr>
          <a:lstStyle>
            <a:lvl1pPr marL="0" indent="0" algn="ctr">
              <a:buNone/>
              <a:defRPr sz="600" b="0"/>
            </a:lvl1pPr>
          </a:lstStyle>
          <a:p>
            <a:pPr lvl="0"/>
            <a:r>
              <a:rPr lang="en-US" dirty="0"/>
              <a:t>Title/Center</a:t>
            </a:r>
          </a:p>
        </p:txBody>
      </p:sp>
      <p:sp>
        <p:nvSpPr>
          <p:cNvPr id="109" name="Text Placeholder 4">
            <a:extLst>
              <a:ext uri="{FF2B5EF4-FFF2-40B4-BE49-F238E27FC236}">
                <a16:creationId xmlns:a16="http://schemas.microsoft.com/office/drawing/2014/main" id="{8F251778-50E5-441B-B412-0D610E6F8181}"/>
              </a:ext>
            </a:extLst>
          </p:cNvPr>
          <p:cNvSpPr>
            <a:spLocks noGrp="1"/>
          </p:cNvSpPr>
          <p:nvPr>
            <p:ph type="body" sz="quarter" idx="26" hasCustomPrompt="1"/>
          </p:nvPr>
        </p:nvSpPr>
        <p:spPr>
          <a:xfrm>
            <a:off x="1552039"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0" name="Text Placeholder 4">
            <a:extLst>
              <a:ext uri="{FF2B5EF4-FFF2-40B4-BE49-F238E27FC236}">
                <a16:creationId xmlns:a16="http://schemas.microsoft.com/office/drawing/2014/main" id="{A7B24E3A-A422-442C-967C-542722D0598C}"/>
              </a:ext>
            </a:extLst>
          </p:cNvPr>
          <p:cNvSpPr>
            <a:spLocks noGrp="1"/>
          </p:cNvSpPr>
          <p:nvPr>
            <p:ph type="body" sz="quarter" idx="27" hasCustomPrompt="1"/>
          </p:nvPr>
        </p:nvSpPr>
        <p:spPr>
          <a:xfrm>
            <a:off x="1552039"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1" name="Text Placeholder 4">
            <a:extLst>
              <a:ext uri="{FF2B5EF4-FFF2-40B4-BE49-F238E27FC236}">
                <a16:creationId xmlns:a16="http://schemas.microsoft.com/office/drawing/2014/main" id="{6F5DFEAE-669F-45BA-BFA6-CE2C21C287FF}"/>
              </a:ext>
            </a:extLst>
          </p:cNvPr>
          <p:cNvSpPr>
            <a:spLocks noGrp="1"/>
          </p:cNvSpPr>
          <p:nvPr>
            <p:ph type="body" sz="quarter" idx="28" hasCustomPrompt="1"/>
          </p:nvPr>
        </p:nvSpPr>
        <p:spPr>
          <a:xfrm>
            <a:off x="2188754"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2" name="Text Placeholder 4">
            <a:extLst>
              <a:ext uri="{FF2B5EF4-FFF2-40B4-BE49-F238E27FC236}">
                <a16:creationId xmlns:a16="http://schemas.microsoft.com/office/drawing/2014/main" id="{7A182512-7F4A-4A18-BBD5-E461FF4A72E8}"/>
              </a:ext>
            </a:extLst>
          </p:cNvPr>
          <p:cNvSpPr>
            <a:spLocks noGrp="1"/>
          </p:cNvSpPr>
          <p:nvPr>
            <p:ph type="body" sz="quarter" idx="29" hasCustomPrompt="1"/>
          </p:nvPr>
        </p:nvSpPr>
        <p:spPr>
          <a:xfrm>
            <a:off x="2188754"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3" name="Text Placeholder 4">
            <a:extLst>
              <a:ext uri="{FF2B5EF4-FFF2-40B4-BE49-F238E27FC236}">
                <a16:creationId xmlns:a16="http://schemas.microsoft.com/office/drawing/2014/main" id="{7058B398-C053-4A04-A9B1-B60EDC83A70E}"/>
              </a:ext>
            </a:extLst>
          </p:cNvPr>
          <p:cNvSpPr>
            <a:spLocks noGrp="1"/>
          </p:cNvSpPr>
          <p:nvPr>
            <p:ph type="body" sz="quarter" idx="30" hasCustomPrompt="1"/>
          </p:nvPr>
        </p:nvSpPr>
        <p:spPr>
          <a:xfrm>
            <a:off x="2825470"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4" name="Text Placeholder 4">
            <a:extLst>
              <a:ext uri="{FF2B5EF4-FFF2-40B4-BE49-F238E27FC236}">
                <a16:creationId xmlns:a16="http://schemas.microsoft.com/office/drawing/2014/main" id="{FD7ED79C-D272-4362-9A9D-DCEF61720D99}"/>
              </a:ext>
            </a:extLst>
          </p:cNvPr>
          <p:cNvSpPr>
            <a:spLocks noGrp="1"/>
          </p:cNvSpPr>
          <p:nvPr>
            <p:ph type="body" sz="quarter" idx="31" hasCustomPrompt="1"/>
          </p:nvPr>
        </p:nvSpPr>
        <p:spPr>
          <a:xfrm>
            <a:off x="2825470"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5" name="Text Placeholder 4">
            <a:extLst>
              <a:ext uri="{FF2B5EF4-FFF2-40B4-BE49-F238E27FC236}">
                <a16:creationId xmlns:a16="http://schemas.microsoft.com/office/drawing/2014/main" id="{AAF9C726-6E16-4669-A18E-78C8D955DC52}"/>
              </a:ext>
            </a:extLst>
          </p:cNvPr>
          <p:cNvSpPr>
            <a:spLocks noGrp="1"/>
          </p:cNvSpPr>
          <p:nvPr>
            <p:ph type="body" sz="quarter" idx="32" hasCustomPrompt="1"/>
          </p:nvPr>
        </p:nvSpPr>
        <p:spPr>
          <a:xfrm>
            <a:off x="3462185"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6" name="Text Placeholder 4">
            <a:extLst>
              <a:ext uri="{FF2B5EF4-FFF2-40B4-BE49-F238E27FC236}">
                <a16:creationId xmlns:a16="http://schemas.microsoft.com/office/drawing/2014/main" id="{133CEE77-7E18-4892-83B6-CCBDF62A0213}"/>
              </a:ext>
            </a:extLst>
          </p:cNvPr>
          <p:cNvSpPr>
            <a:spLocks noGrp="1"/>
          </p:cNvSpPr>
          <p:nvPr>
            <p:ph type="body" sz="quarter" idx="33" hasCustomPrompt="1"/>
          </p:nvPr>
        </p:nvSpPr>
        <p:spPr>
          <a:xfrm>
            <a:off x="3462185"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7" name="Text Placeholder 4">
            <a:extLst>
              <a:ext uri="{FF2B5EF4-FFF2-40B4-BE49-F238E27FC236}">
                <a16:creationId xmlns:a16="http://schemas.microsoft.com/office/drawing/2014/main" id="{CC3728C4-FD56-4C43-904D-5D9B9DA5B9CD}"/>
              </a:ext>
            </a:extLst>
          </p:cNvPr>
          <p:cNvSpPr>
            <a:spLocks noGrp="1"/>
          </p:cNvSpPr>
          <p:nvPr>
            <p:ph type="body" sz="quarter" idx="34" hasCustomPrompt="1"/>
          </p:nvPr>
        </p:nvSpPr>
        <p:spPr>
          <a:xfrm>
            <a:off x="4098901"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18" name="Text Placeholder 4">
            <a:extLst>
              <a:ext uri="{FF2B5EF4-FFF2-40B4-BE49-F238E27FC236}">
                <a16:creationId xmlns:a16="http://schemas.microsoft.com/office/drawing/2014/main" id="{0BA4272C-13DD-4560-A216-F9D3E353B156}"/>
              </a:ext>
            </a:extLst>
          </p:cNvPr>
          <p:cNvSpPr>
            <a:spLocks noGrp="1"/>
          </p:cNvSpPr>
          <p:nvPr>
            <p:ph type="body" sz="quarter" idx="35" hasCustomPrompt="1"/>
          </p:nvPr>
        </p:nvSpPr>
        <p:spPr>
          <a:xfrm>
            <a:off x="4098901" y="2352091"/>
            <a:ext cx="591779" cy="273727"/>
          </a:xfrm>
        </p:spPr>
        <p:txBody>
          <a:bodyPr anchor="t" anchorCtr="0">
            <a:normAutofit/>
          </a:bodyPr>
          <a:lstStyle>
            <a:lvl1pPr marL="0" indent="0" algn="ctr">
              <a:buNone/>
              <a:defRPr sz="600" b="0"/>
            </a:lvl1pPr>
          </a:lstStyle>
          <a:p>
            <a:pPr lvl="0"/>
            <a:r>
              <a:rPr lang="en-US" dirty="0"/>
              <a:t>Title/Center</a:t>
            </a:r>
          </a:p>
        </p:txBody>
      </p:sp>
      <p:sp>
        <p:nvSpPr>
          <p:cNvPr id="119" name="Text Placeholder 4">
            <a:extLst>
              <a:ext uri="{FF2B5EF4-FFF2-40B4-BE49-F238E27FC236}">
                <a16:creationId xmlns:a16="http://schemas.microsoft.com/office/drawing/2014/main" id="{86900410-DA5B-4E34-8D22-1CF192F03534}"/>
              </a:ext>
            </a:extLst>
          </p:cNvPr>
          <p:cNvSpPr>
            <a:spLocks noGrp="1"/>
          </p:cNvSpPr>
          <p:nvPr>
            <p:ph type="body" sz="quarter" idx="36" hasCustomPrompt="1"/>
          </p:nvPr>
        </p:nvSpPr>
        <p:spPr>
          <a:xfrm>
            <a:off x="4735616"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0" name="Text Placeholder 4">
            <a:extLst>
              <a:ext uri="{FF2B5EF4-FFF2-40B4-BE49-F238E27FC236}">
                <a16:creationId xmlns:a16="http://schemas.microsoft.com/office/drawing/2014/main" id="{537E8458-0527-400B-840B-04D93CF0BAE8}"/>
              </a:ext>
            </a:extLst>
          </p:cNvPr>
          <p:cNvSpPr>
            <a:spLocks noGrp="1"/>
          </p:cNvSpPr>
          <p:nvPr>
            <p:ph type="body" sz="quarter" idx="37" hasCustomPrompt="1"/>
          </p:nvPr>
        </p:nvSpPr>
        <p:spPr>
          <a:xfrm>
            <a:off x="4735616"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1" name="Text Placeholder 4">
            <a:extLst>
              <a:ext uri="{FF2B5EF4-FFF2-40B4-BE49-F238E27FC236}">
                <a16:creationId xmlns:a16="http://schemas.microsoft.com/office/drawing/2014/main" id="{2F2B6782-9F33-45DC-BDA3-3CEED614FBC7}"/>
              </a:ext>
            </a:extLst>
          </p:cNvPr>
          <p:cNvSpPr>
            <a:spLocks noGrp="1"/>
          </p:cNvSpPr>
          <p:nvPr>
            <p:ph type="body" sz="quarter" idx="38" hasCustomPrompt="1"/>
          </p:nvPr>
        </p:nvSpPr>
        <p:spPr>
          <a:xfrm>
            <a:off x="5372332"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2" name="Text Placeholder 4">
            <a:extLst>
              <a:ext uri="{FF2B5EF4-FFF2-40B4-BE49-F238E27FC236}">
                <a16:creationId xmlns:a16="http://schemas.microsoft.com/office/drawing/2014/main" id="{98396219-856B-4CE7-AF67-9F25CE197492}"/>
              </a:ext>
            </a:extLst>
          </p:cNvPr>
          <p:cNvSpPr>
            <a:spLocks noGrp="1"/>
          </p:cNvSpPr>
          <p:nvPr>
            <p:ph type="body" sz="quarter" idx="39" hasCustomPrompt="1"/>
          </p:nvPr>
        </p:nvSpPr>
        <p:spPr>
          <a:xfrm>
            <a:off x="5372332"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3" name="Text Placeholder 4">
            <a:extLst>
              <a:ext uri="{FF2B5EF4-FFF2-40B4-BE49-F238E27FC236}">
                <a16:creationId xmlns:a16="http://schemas.microsoft.com/office/drawing/2014/main" id="{1B5A1AD3-114E-4F94-B9FC-EAD79F3D9A1A}"/>
              </a:ext>
            </a:extLst>
          </p:cNvPr>
          <p:cNvSpPr>
            <a:spLocks noGrp="1"/>
          </p:cNvSpPr>
          <p:nvPr>
            <p:ph type="body" sz="quarter" idx="40" hasCustomPrompt="1"/>
          </p:nvPr>
        </p:nvSpPr>
        <p:spPr>
          <a:xfrm>
            <a:off x="6009047" y="2038861"/>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24" name="Text Placeholder 4">
            <a:extLst>
              <a:ext uri="{FF2B5EF4-FFF2-40B4-BE49-F238E27FC236}">
                <a16:creationId xmlns:a16="http://schemas.microsoft.com/office/drawing/2014/main" id="{AD674FD0-63BF-43F5-B462-D9708904C44C}"/>
              </a:ext>
            </a:extLst>
          </p:cNvPr>
          <p:cNvSpPr>
            <a:spLocks noGrp="1"/>
          </p:cNvSpPr>
          <p:nvPr>
            <p:ph type="body" sz="quarter" idx="41" hasCustomPrompt="1"/>
          </p:nvPr>
        </p:nvSpPr>
        <p:spPr>
          <a:xfrm>
            <a:off x="6009047" y="2352091"/>
            <a:ext cx="591779" cy="273727"/>
          </a:xfrm>
        </p:spPr>
        <p:txBody>
          <a:bodyPr anchor="t" anchorCtr="0">
            <a:normAutofit/>
          </a:bodyPr>
          <a:lstStyle>
            <a:lvl1pPr marL="0" indent="0" algn="ctr">
              <a:buNone/>
              <a:defRPr sz="600" b="0"/>
            </a:lvl1pPr>
          </a:lstStyle>
          <a:p>
            <a:pPr lvl="0"/>
            <a:r>
              <a:rPr lang="en-US" dirty="0"/>
              <a:t>Title/Center</a:t>
            </a:r>
          </a:p>
        </p:txBody>
      </p:sp>
      <p:sp>
        <p:nvSpPr>
          <p:cNvPr id="125" name="Picture Placeholder 5">
            <a:extLst>
              <a:ext uri="{FF2B5EF4-FFF2-40B4-BE49-F238E27FC236}">
                <a16:creationId xmlns:a16="http://schemas.microsoft.com/office/drawing/2014/main" id="{CC289628-2349-4C9F-941F-8B89CBFBAF56}"/>
              </a:ext>
            </a:extLst>
          </p:cNvPr>
          <p:cNvSpPr>
            <a:spLocks noGrp="1"/>
          </p:cNvSpPr>
          <p:nvPr>
            <p:ph type="pic" sz="quarter" idx="42"/>
          </p:nvPr>
        </p:nvSpPr>
        <p:spPr>
          <a:xfrm>
            <a:off x="323825" y="3003703"/>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6" name="Picture Placeholder 5">
            <a:extLst>
              <a:ext uri="{FF2B5EF4-FFF2-40B4-BE49-F238E27FC236}">
                <a16:creationId xmlns:a16="http://schemas.microsoft.com/office/drawing/2014/main" id="{22E01568-8A97-4B67-A8A6-ED04499D93DD}"/>
              </a:ext>
            </a:extLst>
          </p:cNvPr>
          <p:cNvSpPr>
            <a:spLocks noGrp="1"/>
          </p:cNvSpPr>
          <p:nvPr>
            <p:ph type="pic" sz="quarter" idx="43"/>
          </p:nvPr>
        </p:nvSpPr>
        <p:spPr>
          <a:xfrm>
            <a:off x="960540" y="3003702"/>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7" name="Picture Placeholder 5">
            <a:extLst>
              <a:ext uri="{FF2B5EF4-FFF2-40B4-BE49-F238E27FC236}">
                <a16:creationId xmlns:a16="http://schemas.microsoft.com/office/drawing/2014/main" id="{0C9FE752-B3BB-4BD0-9469-03B521BECE67}"/>
              </a:ext>
            </a:extLst>
          </p:cNvPr>
          <p:cNvSpPr>
            <a:spLocks noGrp="1"/>
          </p:cNvSpPr>
          <p:nvPr>
            <p:ph type="pic" sz="quarter" idx="44"/>
          </p:nvPr>
        </p:nvSpPr>
        <p:spPr>
          <a:xfrm>
            <a:off x="1597256" y="3003701"/>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8" name="Picture Placeholder 5">
            <a:extLst>
              <a:ext uri="{FF2B5EF4-FFF2-40B4-BE49-F238E27FC236}">
                <a16:creationId xmlns:a16="http://schemas.microsoft.com/office/drawing/2014/main" id="{25CC6AD5-3EA3-4D99-B2BB-1C030CF88C03}"/>
              </a:ext>
            </a:extLst>
          </p:cNvPr>
          <p:cNvSpPr>
            <a:spLocks noGrp="1"/>
          </p:cNvSpPr>
          <p:nvPr>
            <p:ph type="pic" sz="quarter" idx="45"/>
          </p:nvPr>
        </p:nvSpPr>
        <p:spPr>
          <a:xfrm>
            <a:off x="2233971" y="3003700"/>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9" name="Picture Placeholder 5">
            <a:extLst>
              <a:ext uri="{FF2B5EF4-FFF2-40B4-BE49-F238E27FC236}">
                <a16:creationId xmlns:a16="http://schemas.microsoft.com/office/drawing/2014/main" id="{53CF10D5-6593-47E3-A39F-C51722295D00}"/>
              </a:ext>
            </a:extLst>
          </p:cNvPr>
          <p:cNvSpPr>
            <a:spLocks noGrp="1"/>
          </p:cNvSpPr>
          <p:nvPr>
            <p:ph type="pic" sz="quarter" idx="46"/>
          </p:nvPr>
        </p:nvSpPr>
        <p:spPr>
          <a:xfrm>
            <a:off x="2870687" y="3003699"/>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0" name="Picture Placeholder 5">
            <a:extLst>
              <a:ext uri="{FF2B5EF4-FFF2-40B4-BE49-F238E27FC236}">
                <a16:creationId xmlns:a16="http://schemas.microsoft.com/office/drawing/2014/main" id="{C9591DB7-4353-4E81-8FA3-12E8616BD438}"/>
              </a:ext>
            </a:extLst>
          </p:cNvPr>
          <p:cNvSpPr>
            <a:spLocks noGrp="1"/>
          </p:cNvSpPr>
          <p:nvPr>
            <p:ph type="pic" sz="quarter" idx="47"/>
          </p:nvPr>
        </p:nvSpPr>
        <p:spPr>
          <a:xfrm>
            <a:off x="3507402" y="3003698"/>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1" name="Picture Placeholder 5">
            <a:extLst>
              <a:ext uri="{FF2B5EF4-FFF2-40B4-BE49-F238E27FC236}">
                <a16:creationId xmlns:a16="http://schemas.microsoft.com/office/drawing/2014/main" id="{505BBA65-CD5D-4A33-9399-DFA721A52924}"/>
              </a:ext>
            </a:extLst>
          </p:cNvPr>
          <p:cNvSpPr>
            <a:spLocks noGrp="1"/>
          </p:cNvSpPr>
          <p:nvPr>
            <p:ph type="pic" sz="quarter" idx="48"/>
          </p:nvPr>
        </p:nvSpPr>
        <p:spPr>
          <a:xfrm>
            <a:off x="4144118" y="3003697"/>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2" name="Picture Placeholder 5">
            <a:extLst>
              <a:ext uri="{FF2B5EF4-FFF2-40B4-BE49-F238E27FC236}">
                <a16:creationId xmlns:a16="http://schemas.microsoft.com/office/drawing/2014/main" id="{7D0AE97E-0E5F-4640-876D-4A008EDDA664}"/>
              </a:ext>
            </a:extLst>
          </p:cNvPr>
          <p:cNvSpPr>
            <a:spLocks noGrp="1"/>
          </p:cNvSpPr>
          <p:nvPr>
            <p:ph type="pic" sz="quarter" idx="49"/>
          </p:nvPr>
        </p:nvSpPr>
        <p:spPr>
          <a:xfrm>
            <a:off x="4780833" y="3003696"/>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3" name="Picture Placeholder 5">
            <a:extLst>
              <a:ext uri="{FF2B5EF4-FFF2-40B4-BE49-F238E27FC236}">
                <a16:creationId xmlns:a16="http://schemas.microsoft.com/office/drawing/2014/main" id="{903D6972-4531-4001-BE74-9E11E551CD32}"/>
              </a:ext>
            </a:extLst>
          </p:cNvPr>
          <p:cNvSpPr>
            <a:spLocks noGrp="1"/>
          </p:cNvSpPr>
          <p:nvPr>
            <p:ph type="pic" sz="quarter" idx="50"/>
          </p:nvPr>
        </p:nvSpPr>
        <p:spPr>
          <a:xfrm>
            <a:off x="5417549" y="3003695"/>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4" name="Picture Placeholder 5">
            <a:extLst>
              <a:ext uri="{FF2B5EF4-FFF2-40B4-BE49-F238E27FC236}">
                <a16:creationId xmlns:a16="http://schemas.microsoft.com/office/drawing/2014/main" id="{4195BAA0-5736-4384-BD61-08B3D3C132D9}"/>
              </a:ext>
            </a:extLst>
          </p:cNvPr>
          <p:cNvSpPr>
            <a:spLocks noGrp="1"/>
          </p:cNvSpPr>
          <p:nvPr>
            <p:ph type="pic" sz="quarter" idx="51"/>
          </p:nvPr>
        </p:nvSpPr>
        <p:spPr>
          <a:xfrm>
            <a:off x="6054264" y="3003694"/>
            <a:ext cx="457200" cy="457200"/>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5" name="Text Placeholder 4">
            <a:extLst>
              <a:ext uri="{FF2B5EF4-FFF2-40B4-BE49-F238E27FC236}">
                <a16:creationId xmlns:a16="http://schemas.microsoft.com/office/drawing/2014/main" id="{63862070-2A85-45F5-8878-B97F5D900C6B}"/>
              </a:ext>
            </a:extLst>
          </p:cNvPr>
          <p:cNvSpPr>
            <a:spLocks noGrp="1"/>
          </p:cNvSpPr>
          <p:nvPr>
            <p:ph type="body" sz="quarter" idx="52" hasCustomPrompt="1"/>
          </p:nvPr>
        </p:nvSpPr>
        <p:spPr>
          <a:xfrm>
            <a:off x="278608"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36" name="Text Placeholder 4">
            <a:extLst>
              <a:ext uri="{FF2B5EF4-FFF2-40B4-BE49-F238E27FC236}">
                <a16:creationId xmlns:a16="http://schemas.microsoft.com/office/drawing/2014/main" id="{17ED5038-F68E-416B-AE73-FC02CCA45FB2}"/>
              </a:ext>
            </a:extLst>
          </p:cNvPr>
          <p:cNvSpPr>
            <a:spLocks noGrp="1"/>
          </p:cNvSpPr>
          <p:nvPr>
            <p:ph type="body" sz="quarter" idx="53" hasCustomPrompt="1"/>
          </p:nvPr>
        </p:nvSpPr>
        <p:spPr>
          <a:xfrm>
            <a:off x="278608" y="3880469"/>
            <a:ext cx="591779" cy="273727"/>
          </a:xfrm>
        </p:spPr>
        <p:txBody>
          <a:bodyPr anchor="t" anchorCtr="0">
            <a:noAutofit/>
          </a:bodyPr>
          <a:lstStyle>
            <a:lvl1pPr marL="0" indent="0" algn="ctr">
              <a:buNone/>
              <a:defRPr sz="600" b="0"/>
            </a:lvl1pPr>
          </a:lstStyle>
          <a:p>
            <a:pPr lvl="0"/>
            <a:r>
              <a:rPr lang="en-US" dirty="0"/>
              <a:t>Title/Center</a:t>
            </a:r>
          </a:p>
        </p:txBody>
      </p:sp>
      <p:sp>
        <p:nvSpPr>
          <p:cNvPr id="137" name="Text Placeholder 4">
            <a:extLst>
              <a:ext uri="{FF2B5EF4-FFF2-40B4-BE49-F238E27FC236}">
                <a16:creationId xmlns:a16="http://schemas.microsoft.com/office/drawing/2014/main" id="{0914CC17-E4D9-4331-BEFA-9B8279272556}"/>
              </a:ext>
            </a:extLst>
          </p:cNvPr>
          <p:cNvSpPr>
            <a:spLocks noGrp="1"/>
          </p:cNvSpPr>
          <p:nvPr>
            <p:ph type="body" sz="quarter" idx="54" hasCustomPrompt="1"/>
          </p:nvPr>
        </p:nvSpPr>
        <p:spPr>
          <a:xfrm>
            <a:off x="915323"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38" name="Text Placeholder 4">
            <a:extLst>
              <a:ext uri="{FF2B5EF4-FFF2-40B4-BE49-F238E27FC236}">
                <a16:creationId xmlns:a16="http://schemas.microsoft.com/office/drawing/2014/main" id="{28E10950-68D2-41F8-98CA-61D33CFB30B8}"/>
              </a:ext>
            </a:extLst>
          </p:cNvPr>
          <p:cNvSpPr>
            <a:spLocks noGrp="1"/>
          </p:cNvSpPr>
          <p:nvPr>
            <p:ph type="body" sz="quarter" idx="55" hasCustomPrompt="1"/>
          </p:nvPr>
        </p:nvSpPr>
        <p:spPr>
          <a:xfrm>
            <a:off x="915323" y="3880469"/>
            <a:ext cx="591779" cy="273727"/>
          </a:xfrm>
        </p:spPr>
        <p:txBody>
          <a:bodyPr anchor="t" anchorCtr="0">
            <a:noAutofit/>
          </a:bodyPr>
          <a:lstStyle>
            <a:lvl1pPr marL="0" indent="0" algn="ctr">
              <a:buNone/>
              <a:defRPr sz="600" b="0"/>
            </a:lvl1pPr>
          </a:lstStyle>
          <a:p>
            <a:pPr lvl="0"/>
            <a:r>
              <a:rPr lang="en-US" dirty="0"/>
              <a:t>Title/Center</a:t>
            </a:r>
          </a:p>
        </p:txBody>
      </p:sp>
      <p:sp>
        <p:nvSpPr>
          <p:cNvPr id="139" name="Text Placeholder 4">
            <a:extLst>
              <a:ext uri="{FF2B5EF4-FFF2-40B4-BE49-F238E27FC236}">
                <a16:creationId xmlns:a16="http://schemas.microsoft.com/office/drawing/2014/main" id="{0243ECA2-A54C-4519-BAC1-D2D6DE707450}"/>
              </a:ext>
            </a:extLst>
          </p:cNvPr>
          <p:cNvSpPr>
            <a:spLocks noGrp="1"/>
          </p:cNvSpPr>
          <p:nvPr>
            <p:ph type="body" sz="quarter" idx="56" hasCustomPrompt="1"/>
          </p:nvPr>
        </p:nvSpPr>
        <p:spPr>
          <a:xfrm>
            <a:off x="1552039"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0" name="Text Placeholder 4">
            <a:extLst>
              <a:ext uri="{FF2B5EF4-FFF2-40B4-BE49-F238E27FC236}">
                <a16:creationId xmlns:a16="http://schemas.microsoft.com/office/drawing/2014/main" id="{AE0FE4A1-6B9F-4B75-AD85-D5AFBE1A513F}"/>
              </a:ext>
            </a:extLst>
          </p:cNvPr>
          <p:cNvSpPr>
            <a:spLocks noGrp="1"/>
          </p:cNvSpPr>
          <p:nvPr>
            <p:ph type="body" sz="quarter" idx="57" hasCustomPrompt="1"/>
          </p:nvPr>
        </p:nvSpPr>
        <p:spPr>
          <a:xfrm>
            <a:off x="1552039" y="3880469"/>
            <a:ext cx="591779" cy="273727"/>
          </a:xfrm>
        </p:spPr>
        <p:txBody>
          <a:bodyPr anchor="t" anchorCtr="0">
            <a:noAutofit/>
          </a:bodyPr>
          <a:lstStyle>
            <a:lvl1pPr marL="0" indent="0" algn="ctr">
              <a:buNone/>
              <a:defRPr sz="600" b="0"/>
            </a:lvl1pPr>
          </a:lstStyle>
          <a:p>
            <a:pPr lvl="0"/>
            <a:r>
              <a:rPr lang="en-US" dirty="0"/>
              <a:t>Title/Center</a:t>
            </a:r>
          </a:p>
        </p:txBody>
      </p:sp>
      <p:sp>
        <p:nvSpPr>
          <p:cNvPr id="141" name="Text Placeholder 4">
            <a:extLst>
              <a:ext uri="{FF2B5EF4-FFF2-40B4-BE49-F238E27FC236}">
                <a16:creationId xmlns:a16="http://schemas.microsoft.com/office/drawing/2014/main" id="{ECF312DE-7302-4EEE-ABB5-B29BD05577AC}"/>
              </a:ext>
            </a:extLst>
          </p:cNvPr>
          <p:cNvSpPr>
            <a:spLocks noGrp="1"/>
          </p:cNvSpPr>
          <p:nvPr>
            <p:ph type="body" sz="quarter" idx="58" hasCustomPrompt="1"/>
          </p:nvPr>
        </p:nvSpPr>
        <p:spPr>
          <a:xfrm>
            <a:off x="2188754"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2" name="Text Placeholder 4">
            <a:extLst>
              <a:ext uri="{FF2B5EF4-FFF2-40B4-BE49-F238E27FC236}">
                <a16:creationId xmlns:a16="http://schemas.microsoft.com/office/drawing/2014/main" id="{3234E3AD-F46D-4F3B-9ECA-DA1FE08C4162}"/>
              </a:ext>
            </a:extLst>
          </p:cNvPr>
          <p:cNvSpPr>
            <a:spLocks noGrp="1"/>
          </p:cNvSpPr>
          <p:nvPr>
            <p:ph type="body" sz="quarter" idx="59" hasCustomPrompt="1"/>
          </p:nvPr>
        </p:nvSpPr>
        <p:spPr>
          <a:xfrm>
            <a:off x="2188754" y="3880469"/>
            <a:ext cx="591779" cy="273727"/>
          </a:xfrm>
        </p:spPr>
        <p:txBody>
          <a:bodyPr anchor="t" anchorCtr="0">
            <a:noAutofit/>
          </a:bodyPr>
          <a:lstStyle>
            <a:lvl1pPr marL="0" indent="0" algn="ctr">
              <a:buNone/>
              <a:defRPr sz="600" b="0"/>
            </a:lvl1pPr>
          </a:lstStyle>
          <a:p>
            <a:pPr lvl="0"/>
            <a:r>
              <a:rPr lang="en-US" dirty="0"/>
              <a:t>Title/Center</a:t>
            </a:r>
          </a:p>
        </p:txBody>
      </p:sp>
      <p:sp>
        <p:nvSpPr>
          <p:cNvPr id="143" name="Text Placeholder 4">
            <a:extLst>
              <a:ext uri="{FF2B5EF4-FFF2-40B4-BE49-F238E27FC236}">
                <a16:creationId xmlns:a16="http://schemas.microsoft.com/office/drawing/2014/main" id="{A504AD85-5EDE-4A49-8110-A4A9049429C1}"/>
              </a:ext>
            </a:extLst>
          </p:cNvPr>
          <p:cNvSpPr>
            <a:spLocks noGrp="1"/>
          </p:cNvSpPr>
          <p:nvPr>
            <p:ph type="body" sz="quarter" idx="60" hasCustomPrompt="1"/>
          </p:nvPr>
        </p:nvSpPr>
        <p:spPr>
          <a:xfrm>
            <a:off x="2825470"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4" name="Text Placeholder 4">
            <a:extLst>
              <a:ext uri="{FF2B5EF4-FFF2-40B4-BE49-F238E27FC236}">
                <a16:creationId xmlns:a16="http://schemas.microsoft.com/office/drawing/2014/main" id="{ABA5400B-CE1F-4F9D-A1C4-F92D84B81CE6}"/>
              </a:ext>
            </a:extLst>
          </p:cNvPr>
          <p:cNvSpPr>
            <a:spLocks noGrp="1"/>
          </p:cNvSpPr>
          <p:nvPr>
            <p:ph type="body" sz="quarter" idx="61" hasCustomPrompt="1"/>
          </p:nvPr>
        </p:nvSpPr>
        <p:spPr>
          <a:xfrm>
            <a:off x="2825470" y="3880469"/>
            <a:ext cx="591779" cy="273727"/>
          </a:xfrm>
        </p:spPr>
        <p:txBody>
          <a:bodyPr anchor="t" anchorCtr="0">
            <a:noAutofit/>
          </a:bodyPr>
          <a:lstStyle>
            <a:lvl1pPr marL="0" indent="0" algn="ctr">
              <a:buNone/>
              <a:defRPr sz="600" b="0"/>
            </a:lvl1pPr>
          </a:lstStyle>
          <a:p>
            <a:pPr lvl="0"/>
            <a:r>
              <a:rPr lang="en-US" dirty="0"/>
              <a:t>Title/Center</a:t>
            </a:r>
          </a:p>
        </p:txBody>
      </p:sp>
      <p:sp>
        <p:nvSpPr>
          <p:cNvPr id="145" name="Text Placeholder 4">
            <a:extLst>
              <a:ext uri="{FF2B5EF4-FFF2-40B4-BE49-F238E27FC236}">
                <a16:creationId xmlns:a16="http://schemas.microsoft.com/office/drawing/2014/main" id="{61D45FBD-96C3-4FDB-BFD0-18AC2E7819BA}"/>
              </a:ext>
            </a:extLst>
          </p:cNvPr>
          <p:cNvSpPr>
            <a:spLocks noGrp="1"/>
          </p:cNvSpPr>
          <p:nvPr>
            <p:ph type="body" sz="quarter" idx="62" hasCustomPrompt="1"/>
          </p:nvPr>
        </p:nvSpPr>
        <p:spPr>
          <a:xfrm>
            <a:off x="3462185"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6" name="Text Placeholder 4">
            <a:extLst>
              <a:ext uri="{FF2B5EF4-FFF2-40B4-BE49-F238E27FC236}">
                <a16:creationId xmlns:a16="http://schemas.microsoft.com/office/drawing/2014/main" id="{7B170688-060F-4347-8294-B0E87470C2D0}"/>
              </a:ext>
            </a:extLst>
          </p:cNvPr>
          <p:cNvSpPr>
            <a:spLocks noGrp="1"/>
          </p:cNvSpPr>
          <p:nvPr>
            <p:ph type="body" sz="quarter" idx="63" hasCustomPrompt="1"/>
          </p:nvPr>
        </p:nvSpPr>
        <p:spPr>
          <a:xfrm>
            <a:off x="3462185" y="3880469"/>
            <a:ext cx="591779" cy="273727"/>
          </a:xfrm>
        </p:spPr>
        <p:txBody>
          <a:bodyPr anchor="t" anchorCtr="0">
            <a:noAutofit/>
          </a:bodyPr>
          <a:lstStyle>
            <a:lvl1pPr marL="0" indent="0" algn="ctr">
              <a:buNone/>
              <a:defRPr sz="600" b="0"/>
            </a:lvl1pPr>
          </a:lstStyle>
          <a:p>
            <a:pPr lvl="0"/>
            <a:r>
              <a:rPr lang="en-US" dirty="0"/>
              <a:t>Title/Center</a:t>
            </a:r>
          </a:p>
        </p:txBody>
      </p:sp>
      <p:sp>
        <p:nvSpPr>
          <p:cNvPr id="147" name="Text Placeholder 4">
            <a:extLst>
              <a:ext uri="{FF2B5EF4-FFF2-40B4-BE49-F238E27FC236}">
                <a16:creationId xmlns:a16="http://schemas.microsoft.com/office/drawing/2014/main" id="{993141A3-02A9-4203-955A-647648E1D0C1}"/>
              </a:ext>
            </a:extLst>
          </p:cNvPr>
          <p:cNvSpPr>
            <a:spLocks noGrp="1"/>
          </p:cNvSpPr>
          <p:nvPr>
            <p:ph type="body" sz="quarter" idx="64" hasCustomPrompt="1"/>
          </p:nvPr>
        </p:nvSpPr>
        <p:spPr>
          <a:xfrm>
            <a:off x="4098901"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48" name="Text Placeholder 4">
            <a:extLst>
              <a:ext uri="{FF2B5EF4-FFF2-40B4-BE49-F238E27FC236}">
                <a16:creationId xmlns:a16="http://schemas.microsoft.com/office/drawing/2014/main" id="{1EBEC4FD-95CC-4794-9402-3C917693FBAD}"/>
              </a:ext>
            </a:extLst>
          </p:cNvPr>
          <p:cNvSpPr>
            <a:spLocks noGrp="1"/>
          </p:cNvSpPr>
          <p:nvPr>
            <p:ph type="body" sz="quarter" idx="65" hasCustomPrompt="1"/>
          </p:nvPr>
        </p:nvSpPr>
        <p:spPr>
          <a:xfrm>
            <a:off x="4098901" y="3880469"/>
            <a:ext cx="591779" cy="273727"/>
          </a:xfrm>
        </p:spPr>
        <p:txBody>
          <a:bodyPr anchor="t" anchorCtr="0">
            <a:noAutofit/>
          </a:bodyPr>
          <a:lstStyle>
            <a:lvl1pPr marL="0" indent="0" algn="ctr">
              <a:buNone/>
              <a:defRPr sz="600" b="0"/>
            </a:lvl1pPr>
          </a:lstStyle>
          <a:p>
            <a:pPr lvl="0"/>
            <a:r>
              <a:rPr lang="en-US" dirty="0"/>
              <a:t>Title/Center</a:t>
            </a:r>
          </a:p>
        </p:txBody>
      </p:sp>
      <p:sp>
        <p:nvSpPr>
          <p:cNvPr id="149" name="Text Placeholder 4">
            <a:extLst>
              <a:ext uri="{FF2B5EF4-FFF2-40B4-BE49-F238E27FC236}">
                <a16:creationId xmlns:a16="http://schemas.microsoft.com/office/drawing/2014/main" id="{84DB71D3-3B77-4E7F-9285-8625BE2A8960}"/>
              </a:ext>
            </a:extLst>
          </p:cNvPr>
          <p:cNvSpPr>
            <a:spLocks noGrp="1"/>
          </p:cNvSpPr>
          <p:nvPr>
            <p:ph type="body" sz="quarter" idx="66" hasCustomPrompt="1"/>
          </p:nvPr>
        </p:nvSpPr>
        <p:spPr>
          <a:xfrm>
            <a:off x="4735616"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0" name="Text Placeholder 4">
            <a:extLst>
              <a:ext uri="{FF2B5EF4-FFF2-40B4-BE49-F238E27FC236}">
                <a16:creationId xmlns:a16="http://schemas.microsoft.com/office/drawing/2014/main" id="{D82A2D3B-286D-4B35-ACAB-9FFE91CA36FA}"/>
              </a:ext>
            </a:extLst>
          </p:cNvPr>
          <p:cNvSpPr>
            <a:spLocks noGrp="1"/>
          </p:cNvSpPr>
          <p:nvPr>
            <p:ph type="body" sz="quarter" idx="67" hasCustomPrompt="1"/>
          </p:nvPr>
        </p:nvSpPr>
        <p:spPr>
          <a:xfrm>
            <a:off x="4735616" y="3880469"/>
            <a:ext cx="591779" cy="273727"/>
          </a:xfrm>
        </p:spPr>
        <p:txBody>
          <a:bodyPr anchor="t" anchorCtr="0">
            <a:noAutofit/>
          </a:bodyPr>
          <a:lstStyle>
            <a:lvl1pPr marL="0" indent="0" algn="ctr">
              <a:buNone/>
              <a:defRPr sz="600" b="0"/>
            </a:lvl1pPr>
          </a:lstStyle>
          <a:p>
            <a:pPr lvl="0"/>
            <a:r>
              <a:rPr lang="en-US" dirty="0"/>
              <a:t>Title/Center</a:t>
            </a:r>
          </a:p>
        </p:txBody>
      </p:sp>
      <p:sp>
        <p:nvSpPr>
          <p:cNvPr id="151" name="Text Placeholder 4">
            <a:extLst>
              <a:ext uri="{FF2B5EF4-FFF2-40B4-BE49-F238E27FC236}">
                <a16:creationId xmlns:a16="http://schemas.microsoft.com/office/drawing/2014/main" id="{CB2AEAF5-045D-4AE2-B951-889FCCF570A1}"/>
              </a:ext>
            </a:extLst>
          </p:cNvPr>
          <p:cNvSpPr>
            <a:spLocks noGrp="1"/>
          </p:cNvSpPr>
          <p:nvPr>
            <p:ph type="body" sz="quarter" idx="68" hasCustomPrompt="1"/>
          </p:nvPr>
        </p:nvSpPr>
        <p:spPr>
          <a:xfrm>
            <a:off x="5372332"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2" name="Text Placeholder 4">
            <a:extLst>
              <a:ext uri="{FF2B5EF4-FFF2-40B4-BE49-F238E27FC236}">
                <a16:creationId xmlns:a16="http://schemas.microsoft.com/office/drawing/2014/main" id="{8CA72AA4-880C-4185-B59F-E00705C605B1}"/>
              </a:ext>
            </a:extLst>
          </p:cNvPr>
          <p:cNvSpPr>
            <a:spLocks noGrp="1"/>
          </p:cNvSpPr>
          <p:nvPr>
            <p:ph type="body" sz="quarter" idx="69" hasCustomPrompt="1"/>
          </p:nvPr>
        </p:nvSpPr>
        <p:spPr>
          <a:xfrm>
            <a:off x="5372332" y="3880469"/>
            <a:ext cx="591779" cy="273727"/>
          </a:xfrm>
        </p:spPr>
        <p:txBody>
          <a:bodyPr anchor="t" anchorCtr="0">
            <a:noAutofit/>
          </a:bodyPr>
          <a:lstStyle>
            <a:lvl1pPr marL="0" indent="0" algn="ctr">
              <a:buNone/>
              <a:defRPr sz="600" b="0"/>
            </a:lvl1pPr>
          </a:lstStyle>
          <a:p>
            <a:pPr lvl="0"/>
            <a:r>
              <a:rPr lang="en-US" dirty="0"/>
              <a:t>Title/Center</a:t>
            </a:r>
          </a:p>
        </p:txBody>
      </p:sp>
      <p:sp>
        <p:nvSpPr>
          <p:cNvPr id="153" name="Text Placeholder 4">
            <a:extLst>
              <a:ext uri="{FF2B5EF4-FFF2-40B4-BE49-F238E27FC236}">
                <a16:creationId xmlns:a16="http://schemas.microsoft.com/office/drawing/2014/main" id="{69A123BF-5CF3-4189-BAF2-9CF1CBBF9CBD}"/>
              </a:ext>
            </a:extLst>
          </p:cNvPr>
          <p:cNvSpPr>
            <a:spLocks noGrp="1"/>
          </p:cNvSpPr>
          <p:nvPr>
            <p:ph type="body" sz="quarter" idx="70" hasCustomPrompt="1"/>
          </p:nvPr>
        </p:nvSpPr>
        <p:spPr>
          <a:xfrm>
            <a:off x="6009047" y="3567239"/>
            <a:ext cx="591779" cy="273727"/>
          </a:xfrm>
        </p:spPr>
        <p:txBody>
          <a:bodyPr lIns="0" tIns="0" rIns="0" bIns="0" anchor="b" anchorCtr="0">
            <a:noAutofit/>
          </a:bodyPr>
          <a:lstStyle>
            <a:lvl1pPr marL="0" indent="0" algn="ctr">
              <a:buNone/>
              <a:defRPr sz="900" b="1"/>
            </a:lvl1pPr>
          </a:lstStyle>
          <a:p>
            <a:pPr lvl="0"/>
            <a:r>
              <a:rPr lang="en-US" dirty="0" err="1"/>
              <a:t>Firstname</a:t>
            </a:r>
            <a:r>
              <a:rPr lang="en-US" dirty="0"/>
              <a:t> </a:t>
            </a:r>
            <a:r>
              <a:rPr lang="en-US" dirty="0" err="1"/>
              <a:t>Lastname</a:t>
            </a:r>
            <a:endParaRPr lang="en-US" dirty="0"/>
          </a:p>
        </p:txBody>
      </p:sp>
      <p:sp>
        <p:nvSpPr>
          <p:cNvPr id="154" name="Text Placeholder 4">
            <a:extLst>
              <a:ext uri="{FF2B5EF4-FFF2-40B4-BE49-F238E27FC236}">
                <a16:creationId xmlns:a16="http://schemas.microsoft.com/office/drawing/2014/main" id="{23D595A6-4617-45CB-9657-DD156FD961BB}"/>
              </a:ext>
            </a:extLst>
          </p:cNvPr>
          <p:cNvSpPr>
            <a:spLocks noGrp="1"/>
          </p:cNvSpPr>
          <p:nvPr>
            <p:ph type="body" sz="quarter" idx="71" hasCustomPrompt="1"/>
          </p:nvPr>
        </p:nvSpPr>
        <p:spPr>
          <a:xfrm>
            <a:off x="6009047" y="3880469"/>
            <a:ext cx="591779" cy="273727"/>
          </a:xfrm>
        </p:spPr>
        <p:txBody>
          <a:bodyPr anchor="t" anchorCtr="0">
            <a:noAutofit/>
          </a:bodyPr>
          <a:lstStyle>
            <a:lvl1pPr marL="0" indent="0" algn="ctr">
              <a:buNone/>
              <a:defRPr sz="600" b="0"/>
            </a:lvl1pPr>
          </a:lstStyle>
          <a:p>
            <a:pPr lvl="0"/>
            <a:r>
              <a:rPr lang="en-US" dirty="0"/>
              <a:t>Title/Center</a:t>
            </a:r>
          </a:p>
        </p:txBody>
      </p:sp>
      <p:sp>
        <p:nvSpPr>
          <p:cNvPr id="67" name="TextBox 66">
            <a:extLst>
              <a:ext uri="{FF2B5EF4-FFF2-40B4-BE49-F238E27FC236}">
                <a16:creationId xmlns:a16="http://schemas.microsoft.com/office/drawing/2014/main" id="{C185F672-9777-4506-BCBA-FD31A6A82CFC}"/>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7C4C104D-3BE7-453B-9D6D-F03BE5D940A4}"/>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498859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0D1AAE25-1F17-4960-8272-B34AF6F12C0F}"/>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142765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F5722E3B-E7DE-4125-85A9-5E9E09B8A31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725204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BD0DF1BA-1BAA-4761-A673-04F9662C933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6572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A017FAAD-6A9D-4B05-A45C-94D29894458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145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FB96ED90-3809-4FB9-B89B-AF74020A466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22344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3518C9-9528-4011-868D-33E57DECE9D0}"/>
              </a:ext>
            </a:extLst>
          </p:cNvPr>
          <p:cNvPicPr>
            <a:picLocks noChangeAspect="1"/>
          </p:cNvPicPr>
          <p:nvPr userDrawn="1"/>
        </p:nvPicPr>
        <p:blipFill>
          <a:blip r:embed="rId2"/>
          <a:srcRect t="59" b="59"/>
          <a:stretch/>
        </p:blipFill>
        <p:spPr>
          <a:xfrm>
            <a:off x="2056" y="0"/>
            <a:ext cx="6855944" cy="5143500"/>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350592" y="4830965"/>
            <a:ext cx="1570121" cy="200055"/>
          </a:xfrm>
          <a:prstGeom prst="rect">
            <a:avLst/>
          </a:prstGeom>
          <a:noFill/>
          <a:effectLst/>
        </p:spPr>
        <p:txBody>
          <a:bodyPr wrap="square" lIns="0" tIns="0" rIns="0" bIns="0" rtlCol="0">
            <a:noAutofit/>
          </a:bodyPr>
          <a:lstStyle/>
          <a:p>
            <a:r>
              <a:rPr lang="en-US" sz="600" i="1" dirty="0">
                <a:ln>
                  <a:noFill/>
                </a:ln>
                <a:solidFill>
                  <a:schemeClr val="bg1"/>
                </a:solidFill>
                <a:effectLst>
                  <a:outerShdw blurRad="139700" dir="5400000" algn="t" rotWithShape="0">
                    <a:prstClr val="black"/>
                  </a:outerShdw>
                </a:effectLst>
              </a:rPr>
              <a:t>Photo by Werner Slocum, NREL 68547</a:t>
            </a:r>
          </a:p>
        </p:txBody>
      </p:sp>
      <p:pic>
        <p:nvPicPr>
          <p:cNvPr id="10" name="Graphic 9">
            <a:extLst>
              <a:ext uri="{FF2B5EF4-FFF2-40B4-BE49-F238E27FC236}">
                <a16:creationId xmlns:a16="http://schemas.microsoft.com/office/drawing/2014/main" id="{E4C32B9C-1F4F-46B0-9FF6-752241A376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15012410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EB82CD25-9638-40AE-8C48-07B13E77581A}"/>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15676175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2411186" cy="1200151"/>
          </a:xfrm>
        </p:spPr>
        <p:txBody>
          <a:bodyPr/>
          <a:lstStyle/>
          <a:p>
            <a:r>
              <a:rPr lang="en-US"/>
              <a:t>Contents</a:t>
            </a:r>
          </a:p>
        </p:txBody>
      </p:sp>
      <p:sp>
        <p:nvSpPr>
          <p:cNvPr id="34" name="Text Placeholder 6"/>
          <p:cNvSpPr>
            <a:spLocks noGrp="1"/>
          </p:cNvSpPr>
          <p:nvPr>
            <p:ph type="body" sz="quarter" idx="11" hasCustomPrompt="1"/>
          </p:nvPr>
        </p:nvSpPr>
        <p:spPr>
          <a:xfrm>
            <a:off x="737747" y="138719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dirty="0"/>
              <a:t>Section Name</a:t>
            </a:r>
          </a:p>
        </p:txBody>
      </p:sp>
      <p:cxnSp>
        <p:nvCxnSpPr>
          <p:cNvPr id="37" name="Straight Connector 36"/>
          <p:cNvCxnSpPr/>
          <p:nvPr userDrawn="1"/>
        </p:nvCxnSpPr>
        <p:spPr>
          <a:xfrm>
            <a:off x="737747" y="177677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737747" y="18665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0" name="Straight Connector 39"/>
          <p:cNvCxnSpPr/>
          <p:nvPr userDrawn="1"/>
        </p:nvCxnSpPr>
        <p:spPr>
          <a:xfrm>
            <a:off x="737747" y="22561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737747" y="2351089"/>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44" name="Straight Connector 43"/>
          <p:cNvCxnSpPr/>
          <p:nvPr userDrawn="1"/>
        </p:nvCxnSpPr>
        <p:spPr>
          <a:xfrm>
            <a:off x="737747" y="274066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737747" y="2836648"/>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1" name="Straight Connector 50"/>
          <p:cNvCxnSpPr/>
          <p:nvPr userDrawn="1"/>
        </p:nvCxnSpPr>
        <p:spPr>
          <a:xfrm>
            <a:off x="737747" y="3226220"/>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737747" y="3328432"/>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4" name="Straight Connector 53"/>
          <p:cNvCxnSpPr/>
          <p:nvPr userDrawn="1"/>
        </p:nvCxnSpPr>
        <p:spPr>
          <a:xfrm>
            <a:off x="737747" y="3718004"/>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737747" y="3813991"/>
            <a:ext cx="3873677"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57" name="Straight Connector 56"/>
          <p:cNvCxnSpPr/>
          <p:nvPr userDrawn="1"/>
        </p:nvCxnSpPr>
        <p:spPr>
          <a:xfrm>
            <a:off x="737747" y="4203563"/>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737747" y="4299549"/>
            <a:ext cx="3873677" cy="389572"/>
          </a:xfrm>
          <a:prstGeom prst="rect">
            <a:avLst/>
          </a:prstGeom>
        </p:spPr>
        <p:txBody>
          <a:bodyPr vert="horz" wrap="none" lIns="0" tIns="0" rIns="0" bIns="0" anchor="ctr" anchorCtr="0"/>
          <a:lstStyle>
            <a:lvl1pPr marL="0" indent="0">
              <a:buNone/>
              <a:defRPr sz="2000" b="1">
                <a:solidFill>
                  <a:srgbClr val="333333"/>
                </a:solidFill>
              </a:defRPr>
            </a:lvl1pPr>
            <a:lvl2pPr marL="457189" indent="0">
              <a:buNone/>
              <a:defRPr sz="2400"/>
            </a:lvl2pPr>
            <a:lvl3pPr marL="914377" indent="0">
              <a:buNone/>
              <a:defRPr sz="2400"/>
            </a:lvl3pPr>
            <a:lvl4pPr marL="1371566" indent="0">
              <a:buNone/>
              <a:defRPr sz="2400"/>
            </a:lvl4pPr>
            <a:lvl5pPr marL="1828754" indent="0">
              <a:buNone/>
              <a:defRPr sz="2400"/>
            </a:lvl5pPr>
          </a:lstStyle>
          <a:p>
            <a:pPr lvl="0"/>
            <a:r>
              <a:rPr lang="en-US"/>
              <a:t>Section Name</a:t>
            </a:r>
          </a:p>
        </p:txBody>
      </p:sp>
      <p:cxnSp>
        <p:nvCxnSpPr>
          <p:cNvPr id="60" name="Straight Connector 59"/>
          <p:cNvCxnSpPr/>
          <p:nvPr userDrawn="1"/>
        </p:nvCxnSpPr>
        <p:spPr>
          <a:xfrm>
            <a:off x="737747" y="4689121"/>
            <a:ext cx="3873677"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351236" y="139071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351236" y="1868884"/>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351236" y="2347056"/>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351236" y="282522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351236" y="3320179"/>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351236" y="3806741"/>
            <a:ext cx="323680"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351236" y="4284913"/>
            <a:ext cx="323680"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A6A59E53-E70C-4720-970E-533CAE22271D}"/>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470116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pic>
        <p:nvPicPr>
          <p:cNvPr id="7" name="Graphic 6">
            <a:extLst>
              <a:ext uri="{FF2B5EF4-FFF2-40B4-BE49-F238E27FC236}">
                <a16:creationId xmlns:a16="http://schemas.microsoft.com/office/drawing/2014/main" id="{EC2242AE-5C90-4B1C-AC4C-3273942BC5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283746" y="404813"/>
            <a:ext cx="2170510"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9">
            <a:extLst>
              <a:ext uri="{FF2B5EF4-FFF2-40B4-BE49-F238E27FC236}">
                <a16:creationId xmlns:a16="http://schemas.microsoft.com/office/drawing/2014/main" id="{59E1F8FA-F18A-4EC2-AB11-64456C1A8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748160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29E5A3-D8BC-4185-AEC7-55EF941E0A58}"/>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5" name="Text Placeholder 14"/>
          <p:cNvSpPr>
            <a:spLocks noGrp="1"/>
          </p:cNvSpPr>
          <p:nvPr>
            <p:ph type="body" sz="quarter" idx="11" hasCustomPrompt="1"/>
          </p:nvPr>
        </p:nvSpPr>
        <p:spPr>
          <a:xfrm>
            <a:off x="2754804" y="2420239"/>
            <a:ext cx="3471539" cy="336156"/>
          </a:xfrm>
          <a:noFill/>
        </p:spPr>
        <p:txBody>
          <a:bodyPr anchor="ctr" anchorCtr="0">
            <a:noAutofit/>
          </a:bodyPr>
          <a:lstStyle>
            <a:lvl1pPr marL="0" indent="0">
              <a:spcBef>
                <a:spcPts val="400"/>
              </a:spcBef>
              <a:buNone/>
              <a:defRPr sz="10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6" y="1892672"/>
            <a:ext cx="3471467"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sz="1800" b="1" dirty="0">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6" y="657261"/>
            <a:ext cx="4103125" cy="1095516"/>
          </a:xfrm>
          <a:solidFill>
            <a:schemeClr val="accent1">
              <a:alpha val="75000"/>
            </a:schemeClr>
          </a:solidFill>
        </p:spPr>
        <p:txBody>
          <a:bodyPr lIns="182880" tIns="182880" rIns="182880" bIns="0" anchor="ctr" anchorCtr="0"/>
          <a:lstStyle>
            <a:lvl1pPr algn="l">
              <a:defRPr sz="3000">
                <a:solidFill>
                  <a:schemeClr val="bg1"/>
                </a:solidFill>
              </a:defRPr>
            </a:lvl1pPr>
          </a:lstStyle>
          <a:p>
            <a:pPr lvl="0"/>
            <a:r>
              <a:rPr lang="en-US" dirty="0"/>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1" name="Graphic 10">
            <a:extLst>
              <a:ext uri="{FF2B5EF4-FFF2-40B4-BE49-F238E27FC236}">
                <a16:creationId xmlns:a16="http://schemas.microsoft.com/office/drawing/2014/main" id="{E64E504F-22E2-48F3-A4FC-D26710D09A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93678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333BE4-7955-4B04-AB7E-B862831A66E3}"/>
              </a:ext>
            </a:extLst>
          </p:cNvPr>
          <p:cNvPicPr>
            <a:picLocks noChangeAspect="1"/>
          </p:cNvPicPr>
          <p:nvPr userDrawn="1"/>
        </p:nvPicPr>
        <p:blipFill>
          <a:blip r:embed="rId2"/>
          <a:srcRect l="12500" r="12500"/>
          <a:stretch/>
        </p:blipFill>
        <p:spPr>
          <a:xfrm>
            <a:off x="0" y="0"/>
            <a:ext cx="6847856" cy="5143501"/>
          </a:xfrm>
          <a:prstGeom prst="rect">
            <a:avLst/>
          </a:prstGeom>
        </p:spPr>
      </p:pic>
      <p:sp>
        <p:nvSpPr>
          <p:cNvPr id="5" name="Text Placeholder 14"/>
          <p:cNvSpPr>
            <a:spLocks noGrp="1"/>
          </p:cNvSpPr>
          <p:nvPr>
            <p:ph type="body" sz="quarter" idx="11" hasCustomPrompt="1"/>
          </p:nvPr>
        </p:nvSpPr>
        <p:spPr>
          <a:xfrm>
            <a:off x="2754804" y="2420239"/>
            <a:ext cx="3471539" cy="336156"/>
          </a:xfrm>
          <a:noFill/>
        </p:spPr>
        <p:txBody>
          <a:bodyPr anchor="ctr" anchorCtr="0">
            <a:noAutofit/>
          </a:bodyPr>
          <a:lstStyle>
            <a:lvl1pPr marL="0" indent="0">
              <a:spcBef>
                <a:spcPts val="400"/>
              </a:spcBef>
              <a:buNone/>
              <a:defRPr sz="10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6" y="657261"/>
            <a:ext cx="4103125" cy="1095516"/>
          </a:xfrm>
          <a:solidFill>
            <a:schemeClr val="accent1">
              <a:alpha val="75000"/>
            </a:schemeClr>
          </a:solidFill>
        </p:spPr>
        <p:txBody>
          <a:bodyPr lIns="182880" tIns="182880" rIns="182880" bIns="0" anchor="ctr" anchorCtr="0"/>
          <a:lstStyle>
            <a:lvl1pPr algn="l">
              <a:defRPr sz="3000">
                <a:solidFill>
                  <a:schemeClr val="bg1"/>
                </a:solidFill>
              </a:defRPr>
            </a:lvl1pPr>
          </a:lstStyle>
          <a:p>
            <a:pPr lvl="0"/>
            <a:r>
              <a:rPr lang="en-US" dirty="0"/>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283746" y="657261"/>
            <a:ext cx="2170510"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2754876" y="1892672"/>
            <a:ext cx="3471467"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sz="1800" b="1" dirty="0">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pic>
        <p:nvPicPr>
          <p:cNvPr id="12" name="Graphic 11">
            <a:extLst>
              <a:ext uri="{FF2B5EF4-FFF2-40B4-BE49-F238E27FC236}">
                <a16:creationId xmlns:a16="http://schemas.microsoft.com/office/drawing/2014/main" id="{A3CD1043-B18A-450B-A107-26357ED8F9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1865114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 Instructions">
    <p:spTree>
      <p:nvGrpSpPr>
        <p:cNvPr id="1" name=""/>
        <p:cNvGrpSpPr/>
        <p:nvPr/>
      </p:nvGrpSpPr>
      <p:grpSpPr>
        <a:xfrm>
          <a:off x="0" y="0"/>
          <a:ext cx="0" cy="0"/>
          <a:chOff x="0" y="0"/>
          <a:chExt cx="0" cy="0"/>
        </a:xfrm>
      </p:grpSpPr>
      <p:cxnSp>
        <p:nvCxnSpPr>
          <p:cNvPr id="4" name="Straight Connector 3"/>
          <p:cNvCxnSpPr/>
          <p:nvPr userDrawn="1"/>
        </p:nvCxnSpPr>
        <p:spPr>
          <a:xfrm>
            <a:off x="2806237" y="1939062"/>
            <a:ext cx="371674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2754803" y="2588317"/>
            <a:ext cx="3455274" cy="336156"/>
          </a:xfrm>
        </p:spPr>
        <p:txBody>
          <a:bodyPr>
            <a:noAutofit/>
          </a:bodyPr>
          <a:lstStyle>
            <a:lvl1pPr marL="0" indent="0">
              <a:spcBef>
                <a:spcPts val="400"/>
              </a:spcBef>
              <a:buNone/>
              <a:defRPr sz="1000"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Publication Number</a:t>
            </a:r>
          </a:p>
        </p:txBody>
      </p:sp>
      <p:sp>
        <p:nvSpPr>
          <p:cNvPr id="9" name="TextBox 8"/>
          <p:cNvSpPr txBox="1"/>
          <p:nvPr userDrawn="1"/>
        </p:nvSpPr>
        <p:spPr>
          <a:xfrm>
            <a:off x="2754877" y="2069602"/>
            <a:ext cx="1587500"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sz="18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2754875" y="404451"/>
            <a:ext cx="3455202" cy="1348326"/>
          </a:xfrm>
          <a:noFill/>
        </p:spPr>
        <p:txBody>
          <a:bodyPr anchor="b" anchorCtr="0"/>
          <a:lstStyle>
            <a:lvl1pPr algn="l">
              <a:defRPr sz="3000">
                <a:solidFill>
                  <a:schemeClr val="tx1"/>
                </a:solidFill>
              </a:defRPr>
            </a:lvl1pPr>
          </a:lstStyle>
          <a:p>
            <a:pPr lvl="0"/>
            <a:r>
              <a:rPr lang="en-US" dirty="0"/>
              <a:t>Q&amp;A or Thank You</a:t>
            </a:r>
          </a:p>
        </p:txBody>
      </p:sp>
      <p:pic>
        <p:nvPicPr>
          <p:cNvPr id="23" name="Graphic 22">
            <a:extLst>
              <a:ext uri="{FF2B5EF4-FFF2-40B4-BE49-F238E27FC236}">
                <a16:creationId xmlns:a16="http://schemas.microsoft.com/office/drawing/2014/main" id="{0FB6D23A-007D-4968-819B-9D8F2A6DAB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8304" y="4232572"/>
            <a:ext cx="1944677" cy="910928"/>
          </a:xfrm>
          <a:prstGeom prst="rect">
            <a:avLst/>
          </a:prstGeom>
        </p:spPr>
      </p:pic>
    </p:spTree>
    <p:extLst>
      <p:ext uri="{BB962C8B-B14F-4D97-AF65-F5344CB8AC3E}">
        <p14:creationId xmlns:p14="http://schemas.microsoft.com/office/powerpoint/2010/main" val="2610652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342901" y="1371601"/>
            <a:ext cx="6090047"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5033776" y="4840514"/>
            <a:ext cx="1709642" cy="184666"/>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US" sz="600"/>
              <a:t>NREL</a:t>
            </a:r>
            <a:r>
              <a:rPr lang="en-US" sz="600" baseline="0"/>
              <a:t>    </a:t>
            </a:r>
            <a:r>
              <a:rPr lang="en-US" sz="600"/>
              <a:t>|    </a:t>
            </a:r>
            <a:fld id="{BFD71CF8-5198-8441-A7C0-DC22FD64CBE4}" type="slidenum">
              <a:rPr lang="en-US" sz="600"/>
              <a:pPr marL="0" marR="0" indent="0" algn="r" defTabSz="342900" rtl="0" eaLnBrk="1" fontAlgn="auto" latinLnBrk="0" hangingPunct="1">
                <a:lnSpc>
                  <a:spcPct val="100000"/>
                </a:lnSpc>
                <a:spcBef>
                  <a:spcPts val="0"/>
                </a:spcBef>
                <a:spcAft>
                  <a:spcPts val="0"/>
                </a:spcAft>
                <a:buClrTx/>
                <a:buSzTx/>
                <a:buFontTx/>
                <a:buNone/>
                <a:tabLst/>
                <a:defRPr/>
              </a:pPr>
              <a:t>‹#›</a:t>
            </a:fld>
            <a:endParaRPr lang="en-US" sz="600"/>
          </a:p>
        </p:txBody>
      </p:sp>
    </p:spTree>
    <p:extLst>
      <p:ext uri="{BB962C8B-B14F-4D97-AF65-F5344CB8AC3E}">
        <p14:creationId xmlns:p14="http://schemas.microsoft.com/office/powerpoint/2010/main" val="316590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C6DD4B-722E-4386-A9E5-E8E43E63BF53}"/>
              </a:ext>
            </a:extLst>
          </p:cNvPr>
          <p:cNvPicPr>
            <a:picLocks noChangeAspect="1"/>
          </p:cNvPicPr>
          <p:nvPr userDrawn="1"/>
        </p:nvPicPr>
        <p:blipFill rotWithShape="1">
          <a:blip r:embed="rId2"/>
          <a:srcRect l="2910" r="21973"/>
          <a:stretch/>
        </p:blipFill>
        <p:spPr>
          <a:xfrm>
            <a:off x="0" y="7807"/>
            <a:ext cx="6847856" cy="5135504"/>
          </a:xfrm>
          <a:prstGeom prst="rect">
            <a:avLst/>
          </a:prstGeom>
        </p:spPr>
      </p:pic>
      <p:sp>
        <p:nvSpPr>
          <p:cNvPr id="8" name="Text Placeholder 7"/>
          <p:cNvSpPr>
            <a:spLocks noGrp="1"/>
          </p:cNvSpPr>
          <p:nvPr>
            <p:ph type="body" sz="quarter" idx="10" hasCustomPrompt="1"/>
          </p:nvPr>
        </p:nvSpPr>
        <p:spPr>
          <a:xfrm>
            <a:off x="2802732" y="1504827"/>
            <a:ext cx="4045124"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2802733" y="2744790"/>
            <a:ext cx="3242072"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350592" y="4830965"/>
            <a:ext cx="1570121" cy="200055"/>
          </a:xfrm>
          <a:prstGeom prst="rect">
            <a:avLst/>
          </a:prstGeom>
          <a:noFill/>
        </p:spPr>
        <p:txBody>
          <a:bodyPr wrap="square" lIns="0" tIns="0" rIns="0" bIns="0" rtlCol="0">
            <a:noAutofit/>
          </a:bodyPr>
          <a:lstStyle/>
          <a:p>
            <a:r>
              <a:rPr lang="en-US" sz="600" i="1" dirty="0">
                <a:solidFill>
                  <a:schemeClr val="bg1"/>
                </a:solidFill>
              </a:rPr>
              <a:t>Photo by Dennis Schroeder, NREL 46840</a:t>
            </a:r>
          </a:p>
        </p:txBody>
      </p:sp>
      <p:pic>
        <p:nvPicPr>
          <p:cNvPr id="9" name="Graphic 8">
            <a:extLst>
              <a:ext uri="{FF2B5EF4-FFF2-40B4-BE49-F238E27FC236}">
                <a16:creationId xmlns:a16="http://schemas.microsoft.com/office/drawing/2014/main" id="{3BDCDC08-538F-42E6-97FA-375265E635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1"/>
            <a:ext cx="2012275" cy="942592"/>
          </a:xfrm>
          <a:prstGeom prst="rect">
            <a:avLst/>
          </a:prstGeom>
        </p:spPr>
      </p:pic>
    </p:spTree>
    <p:extLst>
      <p:ext uri="{BB962C8B-B14F-4D97-AF65-F5344CB8AC3E}">
        <p14:creationId xmlns:p14="http://schemas.microsoft.com/office/powerpoint/2010/main" val="367441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3092307" cy="907143"/>
          </a:xfrm>
        </p:spPr>
        <p:txBody>
          <a:bodyPr/>
          <a:lstStyle/>
          <a:p>
            <a:r>
              <a:rPr lang="en-US"/>
              <a:t>Simple Slide</a:t>
            </a:r>
          </a:p>
        </p:txBody>
      </p:sp>
      <p:sp>
        <p:nvSpPr>
          <p:cNvPr id="9" name="Text Placeholder 8"/>
          <p:cNvSpPr>
            <a:spLocks noGrp="1"/>
          </p:cNvSpPr>
          <p:nvPr>
            <p:ph type="body" sz="quarter" idx="10"/>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a:extLst>
              <a:ext uri="{FF2B5EF4-FFF2-40B4-BE49-F238E27FC236}">
                <a16:creationId xmlns:a16="http://schemas.microsoft.com/office/drawing/2014/main" id="{D0032FB2-48BD-4086-8DDB-9415A5366EBE}"/>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3"/>
            <a:ext cx="4452257" cy="907143"/>
          </a:xfrm>
        </p:spPr>
        <p:txBody>
          <a:bodyPr/>
          <a:lstStyle/>
          <a:p>
            <a:r>
              <a:rPr lang="en-US" dirty="0"/>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D6066D8C-E17C-4B56-A238-C07A37197BBB}"/>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342901" y="1"/>
            <a:ext cx="6177643"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342902"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3534278" y="1088861"/>
            <a:ext cx="2973303"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0778FCB8-9E42-4E06-8C33-91664FF92593}"/>
              </a:ext>
            </a:extLst>
          </p:cNvPr>
          <p:cNvSpPr txBox="1"/>
          <p:nvPr userDrawn="1"/>
        </p:nvSpPr>
        <p:spPr>
          <a:xfrm>
            <a:off x="2695818" y="4961173"/>
            <a:ext cx="4045186" cy="107722"/>
          </a:xfrm>
          <a:prstGeom prst="rect">
            <a:avLst/>
          </a:prstGeom>
          <a:noFill/>
        </p:spPr>
        <p:txBody>
          <a:bodyPr wrap="square" lIns="0" tIns="0" rIns="0" bIns="0" rtlCol="0" anchor="ctr" anchorCtr="0">
            <a:noAutofit/>
          </a:bodyPr>
          <a:lstStyle/>
          <a:p>
            <a:pPr algn="r"/>
            <a:r>
              <a:rPr lang="en-US" sz="700" dirty="0"/>
              <a:t>NREL</a:t>
            </a:r>
            <a:r>
              <a:rPr lang="en-US" sz="700" baseline="0" dirty="0"/>
              <a:t>    </a:t>
            </a:r>
            <a:r>
              <a:rPr lang="en-US" sz="700" dirty="0"/>
              <a:t>|    </a:t>
            </a:r>
            <a:fld id="{BFD71CF8-5198-8441-A7C0-DC22FD64CBE4}" type="slidenum">
              <a:rPr lang="en-US" sz="700"/>
              <a:t>‹#›</a:t>
            </a:fld>
            <a:endParaRPr lang="en-US" sz="700" dirty="0"/>
          </a:p>
        </p:txBody>
      </p:sp>
    </p:spTree>
    <p:extLst>
      <p:ext uri="{BB962C8B-B14F-4D97-AF65-F5344CB8AC3E}">
        <p14:creationId xmlns:p14="http://schemas.microsoft.com/office/powerpoint/2010/main" val="38259607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
            <a:ext cx="3092307" cy="1200151"/>
          </a:xfrm>
          <a:prstGeom prst="rect">
            <a:avLst/>
          </a:prstGeom>
          <a:solidFill>
            <a:schemeClr val="accent1"/>
          </a:solidFill>
        </p:spPr>
        <p:txBody>
          <a:bodyPr vert="horz" lIns="91440" tIns="118872" rIns="91440" bIns="45720" rtlCol="0" anchor="ctr">
            <a:noAutofit/>
          </a:bodyPr>
          <a:lstStyle/>
          <a:p>
            <a:r>
              <a:rPr lang="en-US" dirty="0"/>
              <a:t>Click to edit Master </a:t>
            </a:r>
            <a:br>
              <a:rPr lang="en-US" dirty="0"/>
            </a:br>
            <a:r>
              <a:rPr lang="en-US" dirty="0"/>
              <a:t>title style</a:t>
            </a:r>
          </a:p>
        </p:txBody>
      </p:sp>
      <p:sp>
        <p:nvSpPr>
          <p:cNvPr id="3" name="Text Placeholder 2"/>
          <p:cNvSpPr>
            <a:spLocks noGrp="1"/>
          </p:cNvSpPr>
          <p:nvPr>
            <p:ph type="body" idx="1"/>
          </p:nvPr>
        </p:nvSpPr>
        <p:spPr>
          <a:xfrm>
            <a:off x="342900" y="1330267"/>
            <a:ext cx="61722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18" r:id="rId2"/>
    <p:sldLayoutId id="2147483719" r:id="rId3"/>
    <p:sldLayoutId id="2147483720" r:id="rId4"/>
    <p:sldLayoutId id="2147483721" r:id="rId5"/>
    <p:sldLayoutId id="2147483722" r:id="rId6"/>
    <p:sldLayoutId id="2147483654" r:id="rId7"/>
    <p:sldLayoutId id="2147483655" r:id="rId8"/>
    <p:sldLayoutId id="2147483712" r:id="rId9"/>
    <p:sldLayoutId id="2147483653" r:id="rId10"/>
    <p:sldLayoutId id="2147483707" r:id="rId11"/>
    <p:sldLayoutId id="2147483708" r:id="rId12"/>
    <p:sldLayoutId id="2147483656" r:id="rId13"/>
    <p:sldLayoutId id="2147483666" r:id="rId14"/>
    <p:sldLayoutId id="2147483667" r:id="rId15"/>
    <p:sldLayoutId id="2147483665" r:id="rId16"/>
    <p:sldLayoutId id="2147483668" r:id="rId17"/>
    <p:sldLayoutId id="2147483669" r:id="rId18"/>
    <p:sldLayoutId id="2147483723" r:id="rId19"/>
    <p:sldLayoutId id="2147483671" r:id="rId20"/>
    <p:sldLayoutId id="2147483676" r:id="rId21"/>
    <p:sldLayoutId id="2147483681" r:id="rId22"/>
    <p:sldLayoutId id="2147483682" r:id="rId23"/>
    <p:sldLayoutId id="2147483687" r:id="rId24"/>
    <p:sldLayoutId id="2147483688" r:id="rId25"/>
    <p:sldLayoutId id="2147483678" r:id="rId26"/>
    <p:sldLayoutId id="2147483683" r:id="rId27"/>
    <p:sldLayoutId id="2147483702" r:id="rId28"/>
    <p:sldLayoutId id="2147483684" r:id="rId29"/>
    <p:sldLayoutId id="2147483698" r:id="rId30"/>
    <p:sldLayoutId id="2147483703" r:id="rId31"/>
    <p:sldLayoutId id="2147483685" r:id="rId32"/>
    <p:sldLayoutId id="2147483699" r:id="rId33"/>
    <p:sldLayoutId id="2147483704" r:id="rId34"/>
    <p:sldLayoutId id="2147483680" r:id="rId35"/>
    <p:sldLayoutId id="2147483700" r:id="rId36"/>
    <p:sldLayoutId id="2147483705" r:id="rId37"/>
    <p:sldLayoutId id="2147483686" r:id="rId38"/>
    <p:sldLayoutId id="2147483701" r:id="rId39"/>
    <p:sldLayoutId id="2147483724" r:id="rId40"/>
    <p:sldLayoutId id="2147483672" r:id="rId41"/>
    <p:sldLayoutId id="2147483716" r:id="rId42"/>
    <p:sldLayoutId id="2147483717" r:id="rId43"/>
    <p:sldLayoutId id="2147483657"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713" r:id="rId53"/>
    <p:sldLayoutId id="2147483714" r:id="rId54"/>
    <p:sldLayoutId id="2147483715" r:id="rId55"/>
    <p:sldLayoutId id="2147483725" r:id="rId56"/>
    <p:sldLayoutId id="2147483726" r:id="rId57"/>
  </p:sldLayoutIdLst>
  <p:hf sldNum="0" hdr="0" ftr="0" dt="0"/>
  <p:txStyles>
    <p:titleStyle>
      <a:lvl1pPr marL="0" algn="ctr" defTabSz="457189"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cyberduck.io/"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hyperlink" Target="https://nrel.github.io/HPC/Documentation/Managing_Data/Transferring_Files/" TargetMode="External"/><Relationship Id="rId3" Type="http://schemas.openxmlformats.org/officeDocument/2006/relationships/hyperlink" Target="https://www.nrel.gov/hpc/resource-allocation-requests.html" TargetMode="External"/><Relationship Id="rId7" Type="http://schemas.openxmlformats.org/officeDocument/2006/relationships/hyperlink" Target="https://nrel.github.io/HPC/Documentation/Slurm/interactive_jobs/" TargetMode="External"/><Relationship Id="rId2" Type="http://schemas.openxmlformats.org/officeDocument/2006/relationships/notesSlide" Target="../notesSlides/notesSlide32.xml"/><Relationship Id="rId1" Type="http://schemas.openxmlformats.org/officeDocument/2006/relationships/slideLayout" Target="../slideLayouts/slideLayout57.xml"/><Relationship Id="rId6" Type="http://schemas.openxmlformats.org/officeDocument/2006/relationships/hyperlink" Target="https://nrel.github.io/HPC/Documentation/Slurm/batch_jobs/" TargetMode="External"/><Relationship Id="rId5" Type="http://schemas.openxmlformats.org/officeDocument/2006/relationships/hyperlink" Target="https://nrel.github.io/HPC/Documentation/getting_started/" TargetMode="External"/><Relationship Id="rId4" Type="http://schemas.openxmlformats.org/officeDocument/2006/relationships/hyperlink" Target="https://www.nrel.gov/hpc/system-resource-allocation-unit.html" TargetMode="External"/><Relationship Id="rId9" Type="http://schemas.openxmlformats.org/officeDocument/2006/relationships/hyperlink" Target="https://www.nrel.gov/hpc/user-account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hyperlink" Target="https://doc.comsol.com/6.1/docserver/#!/com.comsol.help.comsol/helpdesk/helpdesk.html"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www.comsol.com/model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A91CD8F-9758-BFFD-4AC8-4BA53F9779BE}"/>
              </a:ext>
            </a:extLst>
          </p:cNvPr>
          <p:cNvSpPr>
            <a:spLocks noGrp="1"/>
          </p:cNvSpPr>
          <p:nvPr>
            <p:ph type="body" sz="quarter" idx="11"/>
          </p:nvPr>
        </p:nvSpPr>
        <p:spPr>
          <a:xfrm>
            <a:off x="2893968" y="2988316"/>
            <a:ext cx="3255379" cy="906931"/>
          </a:xfrm>
        </p:spPr>
        <p:txBody>
          <a:bodyPr/>
          <a:lstStyle/>
          <a:p>
            <a:pPr algn="ctr"/>
            <a:r>
              <a:rPr lang="en-US" dirty="0">
                <a:latin typeface="Times New Roman" panose="02020603050405020304" pitchFamily="18" charset="0"/>
                <a:cs typeface="Times New Roman" panose="02020603050405020304" pitchFamily="18" charset="0"/>
              </a:rPr>
              <a:t>Xin He, </a:t>
            </a:r>
            <a:r>
              <a:rPr lang="en-US" dirty="0" err="1">
                <a:latin typeface="Times New Roman" panose="02020603050405020304" pitchFamily="18" charset="0"/>
                <a:cs typeface="Times New Roman" panose="02020603050405020304" pitchFamily="18" charset="0"/>
              </a:rPr>
              <a:t>Xin.He@NREL.gov</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Complex Systems Simulation and Optimization Group</a:t>
            </a:r>
          </a:p>
          <a:p>
            <a:pPr algn="ctr"/>
            <a:r>
              <a:rPr lang="en-US" dirty="0">
                <a:latin typeface="Times New Roman" panose="02020603050405020304" pitchFamily="18" charset="0"/>
                <a:cs typeface="Times New Roman" panose="02020603050405020304" pitchFamily="18" charset="0"/>
              </a:rPr>
              <a:t>12.20, 2023</a:t>
            </a:r>
          </a:p>
        </p:txBody>
      </p:sp>
      <p:sp>
        <p:nvSpPr>
          <p:cNvPr id="3" name="Title 3">
            <a:extLst>
              <a:ext uri="{FF2B5EF4-FFF2-40B4-BE49-F238E27FC236}">
                <a16:creationId xmlns:a16="http://schemas.microsoft.com/office/drawing/2014/main" id="{FFB9D1CC-92E4-4CA1-E93A-8314381BBC3A}"/>
              </a:ext>
            </a:extLst>
          </p:cNvPr>
          <p:cNvSpPr>
            <a:spLocks noGrp="1"/>
          </p:cNvSpPr>
          <p:nvPr>
            <p:ph type="title"/>
          </p:nvPr>
        </p:nvSpPr>
        <p:spPr>
          <a:xfrm>
            <a:off x="1" y="1664819"/>
            <a:ext cx="6857999" cy="906931"/>
          </a:xfrm>
        </p:spPr>
        <p:txBody>
          <a:bodyPr>
            <a:normAutofit/>
          </a:bodyPr>
          <a:lstStyle/>
          <a:p>
            <a:pPr algn="ctr"/>
            <a:r>
              <a:rPr lang="en-US" sz="3200" dirty="0">
                <a:latin typeface="Times New Roman" panose="02020603050405020304" pitchFamily="18" charset="0"/>
                <a:cs typeface="Times New Roman" panose="02020603050405020304" pitchFamily="18" charset="0"/>
              </a:rPr>
              <a:t>Using COMSOL On Kestrel, Part I: Introductory Tutorial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640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COMSOL on Kestrel</a:t>
            </a:r>
          </a:p>
        </p:txBody>
      </p:sp>
      <p:sp>
        <p:nvSpPr>
          <p:cNvPr id="3" name="Rectangle 2">
            <a:extLst>
              <a:ext uri="{FF2B5EF4-FFF2-40B4-BE49-F238E27FC236}">
                <a16:creationId xmlns:a16="http://schemas.microsoft.com/office/drawing/2014/main" id="{EAD34B8F-EBC0-92B3-E53B-A223989167B3}"/>
              </a:ext>
            </a:extLst>
          </p:cNvPr>
          <p:cNvSpPr/>
          <p:nvPr/>
        </p:nvSpPr>
        <p:spPr>
          <a:xfrm>
            <a:off x="337454" y="1136318"/>
            <a:ext cx="293406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Ways to use COMSOL on Kestrel</a:t>
            </a:r>
          </a:p>
        </p:txBody>
      </p:sp>
      <p:sp>
        <p:nvSpPr>
          <p:cNvPr id="4" name="TextBox 3">
            <a:extLst>
              <a:ext uri="{FF2B5EF4-FFF2-40B4-BE49-F238E27FC236}">
                <a16:creationId xmlns:a16="http://schemas.microsoft.com/office/drawing/2014/main" id="{65FEC510-CD4A-EC43-CE85-92D16C54DDFB}"/>
              </a:ext>
            </a:extLst>
          </p:cNvPr>
          <p:cNvSpPr txBox="1"/>
          <p:nvPr/>
        </p:nvSpPr>
        <p:spPr>
          <a:xfrm>
            <a:off x="352150" y="2252856"/>
            <a:ext cx="6505850" cy="2308324"/>
          </a:xfrm>
          <a:prstGeom prst="rect">
            <a:avLst/>
          </a:prstGeom>
          <a:noFill/>
        </p:spPr>
        <p:txBody>
          <a:bodyPr wrap="square" rtlCol="0">
            <a:spAutoFit/>
          </a:bodyPr>
          <a:lstStyle/>
          <a:p>
            <a:pPr marL="342900" indent="-342900">
              <a:buFont typeface="+mj-lt"/>
              <a:buAutoNum type="arabicPeriod"/>
            </a:pPr>
            <a:r>
              <a:rPr lang="en-US" dirty="0"/>
              <a:t> Build model and run it through GUI on Kestrel</a:t>
            </a:r>
          </a:p>
          <a:p>
            <a:pPr marL="285750" indent="-285750">
              <a:buFont typeface="Arial" panose="020B0604020202020204" pitchFamily="34" charset="0"/>
              <a:buChar char="•"/>
            </a:pPr>
            <a:endParaRPr lang="en-US" dirty="0"/>
          </a:p>
          <a:p>
            <a:pPr marL="342900" indent="-342900">
              <a:buFontTx/>
              <a:buAutoNum type="arabicPeriod" startAt="2"/>
            </a:pPr>
            <a:r>
              <a:rPr lang="en-US" dirty="0"/>
              <a:t> Build model in GUI on Kestrel and run it in batch mode on Kestrel</a:t>
            </a:r>
          </a:p>
          <a:p>
            <a:pPr marL="342900" indent="-342900">
              <a:buFontTx/>
              <a:buAutoNum type="arabicPeriod" startAt="2"/>
            </a:pPr>
            <a:endParaRPr lang="en-US" dirty="0"/>
          </a:p>
          <a:p>
            <a:pPr marL="342900" indent="-342900">
              <a:buFontTx/>
              <a:buAutoNum type="arabicPeriod" startAt="2"/>
            </a:pPr>
            <a:r>
              <a:rPr lang="en-US" dirty="0"/>
              <a:t> Build model in GUI on local workstation and run it in batch mode on Kestrel</a:t>
            </a:r>
          </a:p>
          <a:p>
            <a:endParaRPr lang="en-US" dirty="0"/>
          </a:p>
        </p:txBody>
      </p:sp>
    </p:spTree>
    <p:extLst>
      <p:ext uri="{BB962C8B-B14F-4D97-AF65-F5344CB8AC3E}">
        <p14:creationId xmlns:p14="http://schemas.microsoft.com/office/powerpoint/2010/main" val="158631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DAV Nodes and </a:t>
            </a:r>
            <a:r>
              <a:rPr lang="en-US" sz="1400" b="1" dirty="0" err="1">
                <a:solidFill>
                  <a:srgbClr val="000000"/>
                </a:solidFill>
                <a:latin typeface="Times New Roman" panose="02020603050405020304" pitchFamily="18" charset="0"/>
                <a:cs typeface="Times New Roman" panose="02020603050405020304" pitchFamily="18" charset="0"/>
              </a:rPr>
              <a:t>FastX</a:t>
            </a:r>
            <a:endParaRPr lang="en-US" sz="1400" b="1" dirty="0">
              <a:solidFill>
                <a:srgbClr val="00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A85920C-D5F9-9C71-7875-F1342A69188F}"/>
              </a:ext>
            </a:extLst>
          </p:cNvPr>
          <p:cNvSpPr txBox="1"/>
          <p:nvPr/>
        </p:nvSpPr>
        <p:spPr>
          <a:xfrm>
            <a:off x="2726" y="1494848"/>
            <a:ext cx="6855274" cy="830997"/>
          </a:xfrm>
          <a:prstGeom prst="rect">
            <a:avLst/>
          </a:prstGeom>
          <a:noFill/>
        </p:spPr>
        <p:txBody>
          <a:bodyPr wrap="square">
            <a:spAutoFit/>
          </a:bodyPr>
          <a:lstStyle/>
          <a:p>
            <a:r>
              <a:rPr lang="en-US" sz="1600" b="0" i="0" dirty="0">
                <a:solidFill>
                  <a:srgbClr val="212121"/>
                </a:solidFill>
                <a:effectLst/>
              </a:rPr>
              <a:t>In addition to standard </a:t>
            </a:r>
            <a:r>
              <a:rPr lang="en-US" sz="1600" b="0" i="0" dirty="0" err="1">
                <a:solidFill>
                  <a:srgbClr val="212121"/>
                </a:solidFill>
                <a:effectLst/>
              </a:rPr>
              <a:t>ssh</a:t>
            </a:r>
            <a:r>
              <a:rPr lang="en-US" sz="1600" b="0" i="0" dirty="0">
                <a:solidFill>
                  <a:srgbClr val="212121"/>
                </a:solidFill>
                <a:effectLst/>
              </a:rPr>
              <a:t>-only login nodes, Kestrel is also equipped with specialized Data Analysis and Visualization (DAV) login nodes, intended for HPC applications that require a graphical user interface (GUI).</a:t>
            </a:r>
            <a:endParaRPr lang="en-US" sz="1600" dirty="0"/>
          </a:p>
        </p:txBody>
      </p:sp>
      <p:sp>
        <p:nvSpPr>
          <p:cNvPr id="17" name="TextBox 16">
            <a:extLst>
              <a:ext uri="{FF2B5EF4-FFF2-40B4-BE49-F238E27FC236}">
                <a16:creationId xmlns:a16="http://schemas.microsoft.com/office/drawing/2014/main" id="{36B5D2BD-65E8-A718-4F44-49FE027BF5CB}"/>
              </a:ext>
            </a:extLst>
          </p:cNvPr>
          <p:cNvSpPr txBox="1"/>
          <p:nvPr/>
        </p:nvSpPr>
        <p:spPr>
          <a:xfrm>
            <a:off x="680357" y="2279047"/>
            <a:ext cx="6177643" cy="984885"/>
          </a:xfrm>
          <a:prstGeom prst="rect">
            <a:avLst/>
          </a:prstGeom>
          <a:noFill/>
        </p:spPr>
        <p:txBody>
          <a:bodyPr wrap="square" rtlCol="0">
            <a:spAutoFit/>
          </a:bodyPr>
          <a:lstStyle/>
          <a:p>
            <a:r>
              <a:rPr lang="en-US" sz="1600" dirty="0">
                <a:solidFill>
                  <a:schemeClr val="accent1"/>
                </a:solidFill>
              </a:rPr>
              <a:t>Kestrel: </a:t>
            </a:r>
            <a:r>
              <a:rPr lang="en-US" sz="1600" dirty="0"/>
              <a:t>7 DAV nodes (kd1, kd2, kd3, kd4, kd5, kd6, kd7)</a:t>
            </a:r>
          </a:p>
          <a:p>
            <a:r>
              <a:rPr lang="en-US" sz="1000" dirty="0"/>
              <a:t>       </a:t>
            </a:r>
          </a:p>
          <a:p>
            <a:r>
              <a:rPr lang="en-US" sz="1600" dirty="0"/>
              <a:t>              </a:t>
            </a:r>
            <a:r>
              <a:rPr lang="en-US" sz="1600" i="1" dirty="0" err="1">
                <a:latin typeface="Consolas" panose="020B0609020204030204" pitchFamily="49" charset="0"/>
                <a:cs typeface="Consolas" panose="020B0609020204030204" pitchFamily="49" charset="0"/>
              </a:rPr>
              <a:t>ssh</a:t>
            </a:r>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user@kestrel-dav.hpc.nrel.gov</a:t>
            </a:r>
            <a:r>
              <a:rPr lang="en-US" sz="1600" i="1" dirty="0">
                <a:latin typeface="Consolas" panose="020B0609020204030204" pitchFamily="49" charset="0"/>
                <a:cs typeface="Consolas" panose="020B0609020204030204" pitchFamily="49" charset="0"/>
              </a:rPr>
              <a:t> </a:t>
            </a:r>
            <a:r>
              <a:rPr lang="en-US" sz="1600" dirty="0">
                <a:cs typeface="Consolas" panose="020B0609020204030204" pitchFamily="49" charset="0"/>
              </a:rPr>
              <a:t>or</a:t>
            </a:r>
          </a:p>
          <a:p>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ssh</a:t>
            </a:r>
            <a:r>
              <a:rPr lang="en-US" sz="1600" i="1" dirty="0">
                <a:latin typeface="Consolas" panose="020B0609020204030204" pitchFamily="49" charset="0"/>
                <a:cs typeface="Consolas" panose="020B0609020204030204" pitchFamily="49" charset="0"/>
              </a:rPr>
              <a:t> user@kd1.hpc.nrel.gov </a:t>
            </a:r>
          </a:p>
        </p:txBody>
      </p:sp>
      <p:sp>
        <p:nvSpPr>
          <p:cNvPr id="3" name="Rectangle 2">
            <a:extLst>
              <a:ext uri="{FF2B5EF4-FFF2-40B4-BE49-F238E27FC236}">
                <a16:creationId xmlns:a16="http://schemas.microsoft.com/office/drawing/2014/main" id="{119E698F-FBD4-16F6-A264-EF64E97F805C}"/>
              </a:ext>
            </a:extLst>
          </p:cNvPr>
          <p:cNvSpPr/>
          <p:nvPr/>
        </p:nvSpPr>
        <p:spPr>
          <a:xfrm>
            <a:off x="0" y="3300146"/>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endParaRPr lang="en-US" sz="1400" b="1" dirty="0">
              <a:solidFill>
                <a:srgbClr val="0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9E2ADD3-F00E-FE31-9551-8D0EB1FBDB84}"/>
              </a:ext>
            </a:extLst>
          </p:cNvPr>
          <p:cNvSpPr txBox="1"/>
          <p:nvPr/>
        </p:nvSpPr>
        <p:spPr>
          <a:xfrm>
            <a:off x="2726" y="3664867"/>
            <a:ext cx="6855274" cy="830997"/>
          </a:xfrm>
          <a:prstGeom prst="rect">
            <a:avLst/>
          </a:prstGeom>
          <a:noFill/>
        </p:spPr>
        <p:txBody>
          <a:bodyPr wrap="square">
            <a:spAutoFit/>
          </a:bodyPr>
          <a:lstStyle/>
          <a:p>
            <a:pPr algn="just"/>
            <a:r>
              <a:rPr lang="en-US" sz="1600" b="0" i="0" dirty="0" err="1">
                <a:solidFill>
                  <a:srgbClr val="212121"/>
                </a:solidFill>
                <a:effectLst/>
              </a:rPr>
              <a:t>FastX</a:t>
            </a:r>
            <a:r>
              <a:rPr lang="en-US" sz="1600" b="0" i="0" dirty="0">
                <a:solidFill>
                  <a:srgbClr val="212121"/>
                </a:solidFill>
                <a:effectLst/>
              </a:rPr>
              <a:t> provides a means to use a graphical desktop remotely. By connecting to a </a:t>
            </a:r>
            <a:r>
              <a:rPr lang="en-US" sz="1600" b="0" i="0" dirty="0" err="1">
                <a:solidFill>
                  <a:srgbClr val="212121"/>
                </a:solidFill>
                <a:effectLst/>
              </a:rPr>
              <a:t>FastX</a:t>
            </a:r>
            <a:r>
              <a:rPr lang="en-US" sz="1600" b="0" i="0" dirty="0">
                <a:solidFill>
                  <a:srgbClr val="212121"/>
                </a:solidFill>
                <a:effectLst/>
              </a:rPr>
              <a:t> session on a DAV node, users can run graphical applications with a similar experience to running on their laptop.</a:t>
            </a:r>
            <a:endParaRPr lang="en-US" sz="1600" dirty="0"/>
          </a:p>
        </p:txBody>
      </p:sp>
    </p:spTree>
    <p:extLst>
      <p:ext uri="{BB962C8B-B14F-4D97-AF65-F5344CB8AC3E}">
        <p14:creationId xmlns:p14="http://schemas.microsoft.com/office/powerpoint/2010/main" val="1033876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r>
              <a:rPr lang="en-US" sz="1400" b="1" dirty="0">
                <a:solidFill>
                  <a:srgbClr val="000000"/>
                </a:solidFill>
                <a:latin typeface="Times New Roman" panose="02020603050405020304" pitchFamily="18" charset="0"/>
                <a:cs typeface="Times New Roman" panose="02020603050405020304" pitchFamily="18" charset="0"/>
              </a:rPr>
              <a:t> (browser client)</a:t>
            </a:r>
          </a:p>
        </p:txBody>
      </p:sp>
      <p:pic>
        <p:nvPicPr>
          <p:cNvPr id="5" name="Picture 4" descr="A screenshot of a computer&#10;&#10;Description automatically generated">
            <a:extLst>
              <a:ext uri="{FF2B5EF4-FFF2-40B4-BE49-F238E27FC236}">
                <a16:creationId xmlns:a16="http://schemas.microsoft.com/office/drawing/2014/main" id="{6A3280C0-FACB-5864-4871-DC803EA31691}"/>
              </a:ext>
            </a:extLst>
          </p:cNvPr>
          <p:cNvPicPr>
            <a:picLocks noChangeAspect="1"/>
          </p:cNvPicPr>
          <p:nvPr/>
        </p:nvPicPr>
        <p:blipFill>
          <a:blip r:embed="rId3"/>
          <a:stretch>
            <a:fillRect/>
          </a:stretch>
        </p:blipFill>
        <p:spPr>
          <a:xfrm>
            <a:off x="568819" y="2398998"/>
            <a:ext cx="1698713" cy="1188720"/>
          </a:xfrm>
          <a:prstGeom prst="rect">
            <a:avLst/>
          </a:prstGeom>
        </p:spPr>
      </p:pic>
      <p:sp>
        <p:nvSpPr>
          <p:cNvPr id="7" name="TextBox 6">
            <a:extLst>
              <a:ext uri="{FF2B5EF4-FFF2-40B4-BE49-F238E27FC236}">
                <a16:creationId xmlns:a16="http://schemas.microsoft.com/office/drawing/2014/main" id="{5C3E7C7E-2FCD-5659-574F-9C58CE41D670}"/>
              </a:ext>
            </a:extLst>
          </p:cNvPr>
          <p:cNvSpPr txBox="1"/>
          <p:nvPr/>
        </p:nvSpPr>
        <p:spPr>
          <a:xfrm>
            <a:off x="36235" y="1405674"/>
            <a:ext cx="2555516" cy="1092607"/>
          </a:xfrm>
          <a:prstGeom prst="rect">
            <a:avLst/>
          </a:prstGeom>
          <a:noFill/>
        </p:spPr>
        <p:txBody>
          <a:bodyPr wrap="square" rtlCol="0">
            <a:spAutoFit/>
          </a:bodyPr>
          <a:lstStyle/>
          <a:p>
            <a:pPr marL="228600" indent="-228600">
              <a:buAutoNum type="arabicPeriod"/>
            </a:pPr>
            <a:r>
              <a:rPr lang="en-US" sz="1000" dirty="0"/>
              <a:t>Type the name of the server into the URL box of your browser:</a:t>
            </a:r>
          </a:p>
          <a:p>
            <a:r>
              <a:rPr lang="en-US" sz="500" dirty="0"/>
              <a:t> </a:t>
            </a:r>
          </a:p>
          <a:p>
            <a:r>
              <a:rPr lang="en-US" sz="1000" dirty="0"/>
              <a:t>        </a:t>
            </a:r>
            <a:r>
              <a:rPr lang="en-US" sz="1000" i="1" dirty="0">
                <a:latin typeface="Consolas" panose="020B0609020204030204" pitchFamily="49" charset="0"/>
                <a:cs typeface="Consolas" panose="020B0609020204030204" pitchFamily="49" charset="0"/>
              </a:rPr>
              <a:t>kestrel-</a:t>
            </a:r>
            <a:r>
              <a:rPr lang="en-US" sz="1000" i="1" dirty="0" err="1">
                <a:latin typeface="Consolas" panose="020B0609020204030204" pitchFamily="49" charset="0"/>
                <a:cs typeface="Consolas" panose="020B0609020204030204" pitchFamily="49" charset="0"/>
              </a:rPr>
              <a:t>dav.hpc.nrel.gov</a:t>
            </a:r>
            <a:r>
              <a:rPr lang="en-US" sz="1000" i="1" dirty="0">
                <a:latin typeface="Consolas" panose="020B0609020204030204" pitchFamily="49" charset="0"/>
                <a:cs typeface="Consolas" panose="020B0609020204030204" pitchFamily="49" charset="0"/>
              </a:rPr>
              <a:t> </a:t>
            </a:r>
          </a:p>
          <a:p>
            <a:r>
              <a:rPr lang="en-US" sz="1000" dirty="0"/>
              <a:t>or</a:t>
            </a:r>
          </a:p>
          <a:p>
            <a:r>
              <a:rPr lang="en-US" sz="1000" dirty="0"/>
              <a:t>        </a:t>
            </a:r>
            <a:r>
              <a:rPr lang="en-US" sz="1000" i="1" dirty="0">
                <a:latin typeface="Consolas" panose="020B0609020204030204" pitchFamily="49" charset="0"/>
                <a:cs typeface="Consolas" panose="020B0609020204030204" pitchFamily="49" charset="0"/>
              </a:rPr>
              <a:t>kd1.hpc.nrel.gov </a:t>
            </a:r>
            <a:r>
              <a:rPr lang="en-US" sz="1000" dirty="0"/>
              <a:t>(specify which </a:t>
            </a:r>
            <a:r>
              <a:rPr lang="en-US" sz="1000" dirty="0" err="1"/>
              <a:t>dav</a:t>
            </a:r>
            <a:r>
              <a:rPr lang="en-US" sz="1000" dirty="0"/>
              <a:t> node)</a:t>
            </a:r>
          </a:p>
        </p:txBody>
      </p:sp>
      <p:sp>
        <p:nvSpPr>
          <p:cNvPr id="11" name="TextBox 10">
            <a:extLst>
              <a:ext uri="{FF2B5EF4-FFF2-40B4-BE49-F238E27FC236}">
                <a16:creationId xmlns:a16="http://schemas.microsoft.com/office/drawing/2014/main" id="{153D5920-8598-3022-66AC-081C60D2E103}"/>
              </a:ext>
            </a:extLst>
          </p:cNvPr>
          <p:cNvSpPr txBox="1"/>
          <p:nvPr/>
        </p:nvSpPr>
        <p:spPr>
          <a:xfrm>
            <a:off x="34996" y="3499497"/>
            <a:ext cx="2143626" cy="400110"/>
          </a:xfrm>
          <a:prstGeom prst="rect">
            <a:avLst/>
          </a:prstGeom>
          <a:noFill/>
        </p:spPr>
        <p:txBody>
          <a:bodyPr wrap="square" rtlCol="0">
            <a:spAutoFit/>
          </a:bodyPr>
          <a:lstStyle/>
          <a:p>
            <a:r>
              <a:rPr lang="en-US" sz="1000" dirty="0"/>
              <a:t>2. Type your username and password </a:t>
            </a:r>
          </a:p>
          <a:p>
            <a:r>
              <a:rPr lang="en-US" sz="1000" dirty="0"/>
              <a:t>     of your HPC account</a:t>
            </a:r>
          </a:p>
        </p:txBody>
      </p:sp>
      <p:pic>
        <p:nvPicPr>
          <p:cNvPr id="13" name="Picture 12" descr="A screenshot of a computer&#10;&#10;Description automatically generated">
            <a:extLst>
              <a:ext uri="{FF2B5EF4-FFF2-40B4-BE49-F238E27FC236}">
                <a16:creationId xmlns:a16="http://schemas.microsoft.com/office/drawing/2014/main" id="{E96411A0-4B01-BF97-C400-C89289F52D5E}"/>
              </a:ext>
            </a:extLst>
          </p:cNvPr>
          <p:cNvPicPr>
            <a:picLocks noChangeAspect="1"/>
          </p:cNvPicPr>
          <p:nvPr/>
        </p:nvPicPr>
        <p:blipFill>
          <a:blip r:embed="rId4"/>
          <a:stretch>
            <a:fillRect/>
          </a:stretch>
        </p:blipFill>
        <p:spPr>
          <a:xfrm>
            <a:off x="489270" y="3899607"/>
            <a:ext cx="1857809" cy="118872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15103533-F11E-CC5D-0E3B-6793BFFBD2FF}"/>
              </a:ext>
            </a:extLst>
          </p:cNvPr>
          <p:cNvPicPr>
            <a:picLocks noChangeAspect="1"/>
          </p:cNvPicPr>
          <p:nvPr/>
        </p:nvPicPr>
        <p:blipFill>
          <a:blip r:embed="rId5"/>
          <a:stretch>
            <a:fillRect/>
          </a:stretch>
        </p:blipFill>
        <p:spPr>
          <a:xfrm>
            <a:off x="2790482" y="1631745"/>
            <a:ext cx="1379031" cy="1097280"/>
          </a:xfrm>
          <a:prstGeom prst="rect">
            <a:avLst/>
          </a:prstGeom>
        </p:spPr>
      </p:pic>
      <p:sp>
        <p:nvSpPr>
          <p:cNvPr id="18" name="TextBox 17">
            <a:extLst>
              <a:ext uri="{FF2B5EF4-FFF2-40B4-BE49-F238E27FC236}">
                <a16:creationId xmlns:a16="http://schemas.microsoft.com/office/drawing/2014/main" id="{CDE05AB8-ADE1-8702-E573-1A728DC7417B}"/>
              </a:ext>
            </a:extLst>
          </p:cNvPr>
          <p:cNvSpPr txBox="1"/>
          <p:nvPr/>
        </p:nvSpPr>
        <p:spPr>
          <a:xfrm>
            <a:off x="2701570" y="1385524"/>
            <a:ext cx="2143626" cy="246221"/>
          </a:xfrm>
          <a:prstGeom prst="rect">
            <a:avLst/>
          </a:prstGeom>
          <a:noFill/>
        </p:spPr>
        <p:txBody>
          <a:bodyPr wrap="square" rtlCol="0">
            <a:spAutoFit/>
          </a:bodyPr>
          <a:lstStyle/>
          <a:p>
            <a:r>
              <a:rPr lang="en-US" sz="1000" dirty="0"/>
              <a:t>3. Click the submit button</a:t>
            </a:r>
          </a:p>
        </p:txBody>
      </p:sp>
      <p:pic>
        <p:nvPicPr>
          <p:cNvPr id="21" name="Picture 20" descr="A screenshot of a computer&#10;&#10;Description automatically generated">
            <a:extLst>
              <a:ext uri="{FF2B5EF4-FFF2-40B4-BE49-F238E27FC236}">
                <a16:creationId xmlns:a16="http://schemas.microsoft.com/office/drawing/2014/main" id="{4EEB3B15-7008-D9C2-1B9F-2C0B8E9DD46B}"/>
              </a:ext>
            </a:extLst>
          </p:cNvPr>
          <p:cNvPicPr>
            <a:picLocks noChangeAspect="1"/>
          </p:cNvPicPr>
          <p:nvPr/>
        </p:nvPicPr>
        <p:blipFill>
          <a:blip r:embed="rId6"/>
          <a:stretch>
            <a:fillRect/>
          </a:stretch>
        </p:blipFill>
        <p:spPr>
          <a:xfrm>
            <a:off x="2790482" y="2990202"/>
            <a:ext cx="1389801" cy="1097280"/>
          </a:xfrm>
          <a:prstGeom prst="rect">
            <a:avLst/>
          </a:prstGeom>
        </p:spPr>
      </p:pic>
      <p:sp>
        <p:nvSpPr>
          <p:cNvPr id="22" name="TextBox 21">
            <a:extLst>
              <a:ext uri="{FF2B5EF4-FFF2-40B4-BE49-F238E27FC236}">
                <a16:creationId xmlns:a16="http://schemas.microsoft.com/office/drawing/2014/main" id="{E6C50747-D775-191B-BD4E-90960A118159}"/>
              </a:ext>
            </a:extLst>
          </p:cNvPr>
          <p:cNvSpPr txBox="1"/>
          <p:nvPr/>
        </p:nvSpPr>
        <p:spPr>
          <a:xfrm>
            <a:off x="2701570" y="2747315"/>
            <a:ext cx="1673629" cy="246221"/>
          </a:xfrm>
          <a:prstGeom prst="rect">
            <a:avLst/>
          </a:prstGeom>
          <a:noFill/>
        </p:spPr>
        <p:txBody>
          <a:bodyPr wrap="square" rtlCol="0">
            <a:spAutoFit/>
          </a:bodyPr>
          <a:lstStyle/>
          <a:p>
            <a:r>
              <a:rPr lang="en-US" sz="1000" dirty="0"/>
              <a:t>4. Click the proceed button</a:t>
            </a:r>
          </a:p>
        </p:txBody>
      </p:sp>
      <p:sp>
        <p:nvSpPr>
          <p:cNvPr id="23" name="TextBox 22">
            <a:extLst>
              <a:ext uri="{FF2B5EF4-FFF2-40B4-BE49-F238E27FC236}">
                <a16:creationId xmlns:a16="http://schemas.microsoft.com/office/drawing/2014/main" id="{722B7A7B-8A37-0BA9-9F76-D4AE359CF5F0}"/>
              </a:ext>
            </a:extLst>
          </p:cNvPr>
          <p:cNvSpPr txBox="1"/>
          <p:nvPr/>
        </p:nvSpPr>
        <p:spPr>
          <a:xfrm>
            <a:off x="2701570" y="4221754"/>
            <a:ext cx="1907639" cy="400110"/>
          </a:xfrm>
          <a:prstGeom prst="rect">
            <a:avLst/>
          </a:prstGeom>
          <a:noFill/>
        </p:spPr>
        <p:txBody>
          <a:bodyPr wrap="square" rtlCol="0">
            <a:spAutoFit/>
          </a:bodyPr>
          <a:lstStyle/>
          <a:p>
            <a:r>
              <a:rPr lang="en-US" sz="1000" dirty="0"/>
              <a:t>5. Type your full name and email address, then click Update</a:t>
            </a:r>
          </a:p>
        </p:txBody>
      </p:sp>
      <p:pic>
        <p:nvPicPr>
          <p:cNvPr id="27" name="Picture 26" descr="A screenshot of a computer&#10;&#10;Description automatically generated">
            <a:extLst>
              <a:ext uri="{FF2B5EF4-FFF2-40B4-BE49-F238E27FC236}">
                <a16:creationId xmlns:a16="http://schemas.microsoft.com/office/drawing/2014/main" id="{333E3B15-C6AB-C40E-CBBE-3A6CAD37F9C3}"/>
              </a:ext>
            </a:extLst>
          </p:cNvPr>
          <p:cNvPicPr>
            <a:picLocks noChangeAspect="1"/>
          </p:cNvPicPr>
          <p:nvPr/>
        </p:nvPicPr>
        <p:blipFill>
          <a:blip r:embed="rId7"/>
          <a:stretch>
            <a:fillRect/>
          </a:stretch>
        </p:blipFill>
        <p:spPr>
          <a:xfrm>
            <a:off x="5006102" y="1191780"/>
            <a:ext cx="1409583" cy="1097280"/>
          </a:xfrm>
          <a:prstGeom prst="rect">
            <a:avLst/>
          </a:prstGeom>
        </p:spPr>
      </p:pic>
      <p:sp>
        <p:nvSpPr>
          <p:cNvPr id="28" name="TextBox 27">
            <a:extLst>
              <a:ext uri="{FF2B5EF4-FFF2-40B4-BE49-F238E27FC236}">
                <a16:creationId xmlns:a16="http://schemas.microsoft.com/office/drawing/2014/main" id="{EE88628E-5E50-8AC2-88BC-9A5898605C94}"/>
              </a:ext>
            </a:extLst>
          </p:cNvPr>
          <p:cNvSpPr txBox="1"/>
          <p:nvPr/>
        </p:nvSpPr>
        <p:spPr>
          <a:xfrm>
            <a:off x="4609209" y="2344523"/>
            <a:ext cx="2555516" cy="323165"/>
          </a:xfrm>
          <a:prstGeom prst="rect">
            <a:avLst/>
          </a:prstGeom>
          <a:noFill/>
        </p:spPr>
        <p:txBody>
          <a:bodyPr wrap="square" rtlCol="0">
            <a:spAutoFit/>
          </a:bodyPr>
          <a:lstStyle/>
          <a:p>
            <a:r>
              <a:rPr lang="en-US" sz="1000" dirty="0"/>
              <a:t>6. Click XFCE tag to create a connection</a:t>
            </a:r>
          </a:p>
          <a:p>
            <a:r>
              <a:rPr lang="en-US" sz="500" dirty="0"/>
              <a:t> </a:t>
            </a:r>
          </a:p>
        </p:txBody>
      </p:sp>
      <p:sp>
        <p:nvSpPr>
          <p:cNvPr id="29" name="TextBox 28">
            <a:extLst>
              <a:ext uri="{FF2B5EF4-FFF2-40B4-BE49-F238E27FC236}">
                <a16:creationId xmlns:a16="http://schemas.microsoft.com/office/drawing/2014/main" id="{184CD206-14B6-AD29-354F-466E1157CBEF}"/>
              </a:ext>
            </a:extLst>
          </p:cNvPr>
          <p:cNvSpPr txBox="1"/>
          <p:nvPr/>
        </p:nvSpPr>
        <p:spPr>
          <a:xfrm>
            <a:off x="4639081" y="3583191"/>
            <a:ext cx="2143626" cy="246221"/>
          </a:xfrm>
          <a:prstGeom prst="rect">
            <a:avLst/>
          </a:prstGeom>
          <a:noFill/>
        </p:spPr>
        <p:txBody>
          <a:bodyPr wrap="square" rtlCol="0">
            <a:spAutoFit/>
          </a:bodyPr>
          <a:lstStyle/>
          <a:p>
            <a:r>
              <a:rPr lang="en-US" sz="1000" dirty="0"/>
              <a:t>7. Select Browser Client</a:t>
            </a:r>
          </a:p>
        </p:txBody>
      </p:sp>
      <p:pic>
        <p:nvPicPr>
          <p:cNvPr id="30" name="Picture 29" descr="A screenshot of a computer&#10;&#10;Description automatically generated">
            <a:extLst>
              <a:ext uri="{FF2B5EF4-FFF2-40B4-BE49-F238E27FC236}">
                <a16:creationId xmlns:a16="http://schemas.microsoft.com/office/drawing/2014/main" id="{F177C9DF-1F2A-DABD-6183-32CC5D5EA607}"/>
              </a:ext>
            </a:extLst>
          </p:cNvPr>
          <p:cNvPicPr>
            <a:picLocks noChangeAspect="1"/>
          </p:cNvPicPr>
          <p:nvPr/>
        </p:nvPicPr>
        <p:blipFill>
          <a:blip r:embed="rId8"/>
          <a:stretch>
            <a:fillRect/>
          </a:stretch>
        </p:blipFill>
        <p:spPr>
          <a:xfrm>
            <a:off x="5015170" y="2560161"/>
            <a:ext cx="1403400" cy="1097280"/>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425343FA-B5D1-ECAA-BF89-A1C02A18804F}"/>
              </a:ext>
            </a:extLst>
          </p:cNvPr>
          <p:cNvPicPr>
            <a:picLocks noChangeAspect="1"/>
          </p:cNvPicPr>
          <p:nvPr/>
        </p:nvPicPr>
        <p:blipFill>
          <a:blip r:embed="rId9"/>
          <a:stretch>
            <a:fillRect/>
          </a:stretch>
        </p:blipFill>
        <p:spPr>
          <a:xfrm>
            <a:off x="5022540" y="3824509"/>
            <a:ext cx="1396030" cy="1097280"/>
          </a:xfrm>
          <a:prstGeom prst="rect">
            <a:avLst/>
          </a:prstGeom>
        </p:spPr>
      </p:pic>
    </p:spTree>
    <p:extLst>
      <p:ext uri="{BB962C8B-B14F-4D97-AF65-F5344CB8AC3E}">
        <p14:creationId xmlns:p14="http://schemas.microsoft.com/office/powerpoint/2010/main" val="248794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r>
              <a:rPr lang="en-US" sz="1400" b="1" dirty="0">
                <a:solidFill>
                  <a:srgbClr val="000000"/>
                </a:solidFill>
                <a:latin typeface="Times New Roman" panose="02020603050405020304" pitchFamily="18" charset="0"/>
                <a:cs typeface="Times New Roman" panose="02020603050405020304" pitchFamily="18" charset="0"/>
              </a:rPr>
              <a:t> (browser client)</a:t>
            </a:r>
          </a:p>
        </p:txBody>
      </p:sp>
      <p:sp>
        <p:nvSpPr>
          <p:cNvPr id="18" name="TextBox 17">
            <a:extLst>
              <a:ext uri="{FF2B5EF4-FFF2-40B4-BE49-F238E27FC236}">
                <a16:creationId xmlns:a16="http://schemas.microsoft.com/office/drawing/2014/main" id="{CDE05AB8-ADE1-8702-E573-1A728DC7417B}"/>
              </a:ext>
            </a:extLst>
          </p:cNvPr>
          <p:cNvSpPr txBox="1"/>
          <p:nvPr/>
        </p:nvSpPr>
        <p:spPr>
          <a:xfrm>
            <a:off x="132214" y="2043460"/>
            <a:ext cx="2143626" cy="276999"/>
          </a:xfrm>
          <a:prstGeom prst="rect">
            <a:avLst/>
          </a:prstGeom>
          <a:noFill/>
        </p:spPr>
        <p:txBody>
          <a:bodyPr wrap="square" rtlCol="0">
            <a:spAutoFit/>
          </a:bodyPr>
          <a:lstStyle/>
          <a:p>
            <a:r>
              <a:rPr lang="en-US" sz="1200" dirty="0"/>
              <a:t>8. Open a terminal</a:t>
            </a:r>
          </a:p>
        </p:txBody>
      </p:sp>
      <p:sp>
        <p:nvSpPr>
          <p:cNvPr id="22" name="TextBox 21">
            <a:extLst>
              <a:ext uri="{FF2B5EF4-FFF2-40B4-BE49-F238E27FC236}">
                <a16:creationId xmlns:a16="http://schemas.microsoft.com/office/drawing/2014/main" id="{E6C50747-D775-191B-BD4E-90960A118159}"/>
              </a:ext>
            </a:extLst>
          </p:cNvPr>
          <p:cNvSpPr txBox="1"/>
          <p:nvPr/>
        </p:nvSpPr>
        <p:spPr>
          <a:xfrm>
            <a:off x="2051336" y="1695240"/>
            <a:ext cx="2625104" cy="830997"/>
          </a:xfrm>
          <a:prstGeom prst="rect">
            <a:avLst/>
          </a:prstGeom>
          <a:noFill/>
        </p:spPr>
        <p:txBody>
          <a:bodyPr wrap="square" rtlCol="0">
            <a:spAutoFit/>
          </a:bodyPr>
          <a:lstStyle/>
          <a:p>
            <a:r>
              <a:rPr lang="en-US" sz="1200" dirty="0"/>
              <a:t>9. Type following code in the terminal:</a:t>
            </a:r>
          </a:p>
          <a:p>
            <a:pPr algn="ctr"/>
            <a:r>
              <a:rPr lang="en-US" sz="1200" i="1" dirty="0">
                <a:latin typeface="Consolas" panose="020B0609020204030204" pitchFamily="49" charset="0"/>
                <a:cs typeface="Consolas" panose="020B0609020204030204" pitchFamily="49" charset="0"/>
              </a:rPr>
              <a:t>module purge</a:t>
            </a:r>
          </a:p>
          <a:p>
            <a:pPr algn="ctr"/>
            <a:r>
              <a:rPr lang="en-US" sz="1200" i="1" dirty="0">
                <a:latin typeface="Consolas" panose="020B0609020204030204" pitchFamily="49" charset="0"/>
                <a:cs typeface="Consolas" panose="020B0609020204030204" pitchFamily="49" charset="0"/>
              </a:rPr>
              <a:t>Module load </a:t>
            </a:r>
            <a:r>
              <a:rPr lang="en-US" sz="1200" i="1" dirty="0" err="1">
                <a:latin typeface="Consolas" panose="020B0609020204030204" pitchFamily="49" charset="0"/>
                <a:cs typeface="Consolas" panose="020B0609020204030204" pitchFamily="49" charset="0"/>
              </a:rPr>
              <a:t>comsol</a:t>
            </a:r>
            <a:endParaRPr lang="en-US" sz="1200" i="1" dirty="0">
              <a:latin typeface="Consolas" panose="020B0609020204030204" pitchFamily="49" charset="0"/>
              <a:cs typeface="Consolas" panose="020B0609020204030204" pitchFamily="49" charset="0"/>
            </a:endParaRPr>
          </a:p>
          <a:p>
            <a:pPr algn="ctr"/>
            <a:r>
              <a:rPr lang="en-US" sz="1200" i="1" dirty="0" err="1">
                <a:latin typeface="Consolas" panose="020B0609020204030204" pitchFamily="49" charset="0"/>
                <a:cs typeface="Consolas" panose="020B0609020204030204" pitchFamily="49" charset="0"/>
              </a:rPr>
              <a:t>Vglrun</a:t>
            </a:r>
            <a:r>
              <a:rPr lang="en-US" sz="1200" i="1" dirty="0">
                <a:latin typeface="Consolas" panose="020B0609020204030204" pitchFamily="49" charset="0"/>
                <a:cs typeface="Consolas" panose="020B0609020204030204" pitchFamily="49" charset="0"/>
              </a:rPr>
              <a:t> </a:t>
            </a:r>
            <a:r>
              <a:rPr lang="en-US" sz="1200" i="1" dirty="0" err="1">
                <a:latin typeface="Consolas" panose="020B0609020204030204" pitchFamily="49" charset="0"/>
                <a:cs typeface="Consolas" panose="020B0609020204030204" pitchFamily="49" charset="0"/>
              </a:rPr>
              <a:t>comsol</a:t>
            </a:r>
            <a:endParaRPr lang="en-US" sz="1200" i="1" dirty="0">
              <a:latin typeface="Consolas" panose="020B0609020204030204" pitchFamily="49" charset="0"/>
              <a:cs typeface="Consolas" panose="020B0609020204030204" pitchFamily="49" charset="0"/>
            </a:endParaRPr>
          </a:p>
        </p:txBody>
      </p:sp>
      <p:pic>
        <p:nvPicPr>
          <p:cNvPr id="20" name="Picture 19" descr="A screenshot of a computer&#10;&#10;Description automatically generated3&#10;">
            <a:extLst>
              <a:ext uri="{FF2B5EF4-FFF2-40B4-BE49-F238E27FC236}">
                <a16:creationId xmlns:a16="http://schemas.microsoft.com/office/drawing/2014/main" id="{3B78A577-5A3E-BD22-9727-97D990406471}"/>
              </a:ext>
            </a:extLst>
          </p:cNvPr>
          <p:cNvPicPr>
            <a:picLocks noChangeAspect="1"/>
          </p:cNvPicPr>
          <p:nvPr/>
        </p:nvPicPr>
        <p:blipFill>
          <a:blip r:embed="rId3"/>
          <a:stretch>
            <a:fillRect/>
          </a:stretch>
        </p:blipFill>
        <p:spPr>
          <a:xfrm>
            <a:off x="4523015" y="2571750"/>
            <a:ext cx="2218236" cy="1737360"/>
          </a:xfrm>
          <a:prstGeom prst="rect">
            <a:avLst/>
          </a:prstGeom>
        </p:spPr>
      </p:pic>
      <p:grpSp>
        <p:nvGrpSpPr>
          <p:cNvPr id="28" name="Group 27">
            <a:extLst>
              <a:ext uri="{FF2B5EF4-FFF2-40B4-BE49-F238E27FC236}">
                <a16:creationId xmlns:a16="http://schemas.microsoft.com/office/drawing/2014/main" id="{FB944D0A-30BC-ACFB-0074-FAA428D08272}"/>
              </a:ext>
            </a:extLst>
          </p:cNvPr>
          <p:cNvGrpSpPr>
            <a:grpSpLocks noChangeAspect="1"/>
          </p:cNvGrpSpPr>
          <p:nvPr/>
        </p:nvGrpSpPr>
        <p:grpSpPr>
          <a:xfrm>
            <a:off x="78447" y="2571750"/>
            <a:ext cx="2126315" cy="1737360"/>
            <a:chOff x="443002" y="1748208"/>
            <a:chExt cx="1522049" cy="1243629"/>
          </a:xfrm>
        </p:grpSpPr>
        <p:pic>
          <p:nvPicPr>
            <p:cNvPr id="16" name="Picture 15" descr="A screenshot of a computer&#10;&#10;Description automatically generated">
              <a:extLst>
                <a:ext uri="{FF2B5EF4-FFF2-40B4-BE49-F238E27FC236}">
                  <a16:creationId xmlns:a16="http://schemas.microsoft.com/office/drawing/2014/main" id="{77834B4C-2CBA-A7FB-B908-ADFD3AAB5E3F}"/>
                </a:ext>
              </a:extLst>
            </p:cNvPr>
            <p:cNvPicPr>
              <a:picLocks noChangeAspect="1"/>
            </p:cNvPicPr>
            <p:nvPr/>
          </p:nvPicPr>
          <p:blipFill>
            <a:blip r:embed="rId4"/>
            <a:stretch>
              <a:fillRect/>
            </a:stretch>
          </p:blipFill>
          <p:spPr>
            <a:xfrm>
              <a:off x="443002" y="1748208"/>
              <a:ext cx="1522049" cy="1188720"/>
            </a:xfrm>
            <a:prstGeom prst="rect">
              <a:avLst/>
            </a:prstGeom>
          </p:spPr>
        </p:pic>
        <p:sp>
          <p:nvSpPr>
            <p:cNvPr id="24" name="TextBox 23">
              <a:extLst>
                <a:ext uri="{FF2B5EF4-FFF2-40B4-BE49-F238E27FC236}">
                  <a16:creationId xmlns:a16="http://schemas.microsoft.com/office/drawing/2014/main" id="{B138DEC3-1271-339C-F758-C460088BF994}"/>
                </a:ext>
              </a:extLst>
            </p:cNvPr>
            <p:cNvSpPr txBox="1"/>
            <p:nvPr/>
          </p:nvSpPr>
          <p:spPr>
            <a:xfrm>
              <a:off x="1047433" y="2822560"/>
              <a:ext cx="90487" cy="169277"/>
            </a:xfrm>
            <a:prstGeom prst="rect">
              <a:avLst/>
            </a:prstGeom>
            <a:noFill/>
            <a:ln>
              <a:solidFill>
                <a:srgbClr val="FF0000"/>
              </a:solidFill>
            </a:ln>
          </p:spPr>
          <p:txBody>
            <a:bodyPr wrap="square" rtlCol="0">
              <a:spAutoFit/>
            </a:bodyPr>
            <a:lstStyle/>
            <a:p>
              <a:endParaRPr lang="en-US" sz="500" dirty="0"/>
            </a:p>
          </p:txBody>
        </p:sp>
      </p:grpSp>
      <p:pic>
        <p:nvPicPr>
          <p:cNvPr id="26" name="Picture 25" descr="A screenshot of a computer&#10;&#10;Description automatically generated">
            <a:extLst>
              <a:ext uri="{FF2B5EF4-FFF2-40B4-BE49-F238E27FC236}">
                <a16:creationId xmlns:a16="http://schemas.microsoft.com/office/drawing/2014/main" id="{AED1D479-5442-8E59-BC5C-E0CB1ED4BF1E}"/>
              </a:ext>
            </a:extLst>
          </p:cNvPr>
          <p:cNvPicPr>
            <a:picLocks noChangeAspect="1"/>
          </p:cNvPicPr>
          <p:nvPr/>
        </p:nvPicPr>
        <p:blipFill>
          <a:blip r:embed="rId5"/>
          <a:stretch>
            <a:fillRect/>
          </a:stretch>
        </p:blipFill>
        <p:spPr>
          <a:xfrm>
            <a:off x="2259502" y="2571750"/>
            <a:ext cx="2208772" cy="1737360"/>
          </a:xfrm>
          <a:prstGeom prst="rect">
            <a:avLst/>
          </a:prstGeom>
        </p:spPr>
      </p:pic>
      <p:sp>
        <p:nvSpPr>
          <p:cNvPr id="29" name="TextBox 28">
            <a:extLst>
              <a:ext uri="{FF2B5EF4-FFF2-40B4-BE49-F238E27FC236}">
                <a16:creationId xmlns:a16="http://schemas.microsoft.com/office/drawing/2014/main" id="{087A7465-1DF4-45C6-3187-5E1F608AE298}"/>
              </a:ext>
            </a:extLst>
          </p:cNvPr>
          <p:cNvSpPr txBox="1"/>
          <p:nvPr/>
        </p:nvSpPr>
        <p:spPr>
          <a:xfrm>
            <a:off x="4711648" y="2089870"/>
            <a:ext cx="2143626" cy="276999"/>
          </a:xfrm>
          <a:prstGeom prst="rect">
            <a:avLst/>
          </a:prstGeom>
          <a:noFill/>
        </p:spPr>
        <p:txBody>
          <a:bodyPr wrap="square" rtlCol="0">
            <a:spAutoFit/>
          </a:bodyPr>
          <a:lstStyle/>
          <a:p>
            <a:r>
              <a:rPr lang="en-US" sz="1200" dirty="0"/>
              <a:t>10. COMSOL GUI is opened</a:t>
            </a:r>
          </a:p>
        </p:txBody>
      </p:sp>
    </p:spTree>
    <p:extLst>
      <p:ext uri="{BB962C8B-B14F-4D97-AF65-F5344CB8AC3E}">
        <p14:creationId xmlns:p14="http://schemas.microsoft.com/office/powerpoint/2010/main" val="72879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r>
              <a:rPr lang="en-US" sz="1400" b="1" dirty="0">
                <a:solidFill>
                  <a:srgbClr val="000000"/>
                </a:solidFill>
                <a:latin typeface="Times New Roman" panose="02020603050405020304" pitchFamily="18" charset="0"/>
                <a:cs typeface="Times New Roman" panose="02020603050405020304" pitchFamily="18" charset="0"/>
              </a:rPr>
              <a:t> (desktop client)</a:t>
            </a:r>
          </a:p>
        </p:txBody>
      </p:sp>
      <p:sp>
        <p:nvSpPr>
          <p:cNvPr id="8" name="TextBox 7">
            <a:extLst>
              <a:ext uri="{FF2B5EF4-FFF2-40B4-BE49-F238E27FC236}">
                <a16:creationId xmlns:a16="http://schemas.microsoft.com/office/drawing/2014/main" id="{FAC840A6-8A42-7C85-E596-82FD119F6321}"/>
              </a:ext>
            </a:extLst>
          </p:cNvPr>
          <p:cNvSpPr txBox="1"/>
          <p:nvPr/>
        </p:nvSpPr>
        <p:spPr>
          <a:xfrm>
            <a:off x="1577526" y="1937630"/>
            <a:ext cx="5138234" cy="369332"/>
          </a:xfrm>
          <a:prstGeom prst="rect">
            <a:avLst/>
          </a:prstGeom>
          <a:noFill/>
        </p:spPr>
        <p:txBody>
          <a:bodyPr wrap="square">
            <a:spAutoFit/>
          </a:bodyPr>
          <a:lstStyle/>
          <a:p>
            <a:pPr algn="ctr"/>
            <a:r>
              <a:rPr lang="en-US" dirty="0"/>
              <a:t>https://</a:t>
            </a:r>
            <a:r>
              <a:rPr lang="en-US" dirty="0" err="1"/>
              <a:t>www.starnet.com</a:t>
            </a:r>
            <a:r>
              <a:rPr lang="en-US" dirty="0"/>
              <a:t>/download/</a:t>
            </a:r>
            <a:r>
              <a:rPr lang="en-US" dirty="0" err="1"/>
              <a:t>fastx</a:t>
            </a:r>
            <a:r>
              <a:rPr lang="en-US" dirty="0"/>
              <a:t>-client</a:t>
            </a:r>
          </a:p>
        </p:txBody>
      </p:sp>
      <p:sp>
        <p:nvSpPr>
          <p:cNvPr id="9" name="TextBox 8">
            <a:extLst>
              <a:ext uri="{FF2B5EF4-FFF2-40B4-BE49-F238E27FC236}">
                <a16:creationId xmlns:a16="http://schemas.microsoft.com/office/drawing/2014/main" id="{306E09DA-6999-F265-0AAC-EC6C179408AD}"/>
              </a:ext>
            </a:extLst>
          </p:cNvPr>
          <p:cNvSpPr txBox="1"/>
          <p:nvPr/>
        </p:nvSpPr>
        <p:spPr>
          <a:xfrm>
            <a:off x="0" y="1928599"/>
            <a:ext cx="1960880" cy="369332"/>
          </a:xfrm>
          <a:prstGeom prst="rect">
            <a:avLst/>
          </a:prstGeom>
          <a:noFill/>
        </p:spPr>
        <p:txBody>
          <a:bodyPr wrap="square" rtlCol="0">
            <a:spAutoFit/>
          </a:bodyPr>
          <a:lstStyle/>
          <a:p>
            <a:r>
              <a:rPr lang="en-US" dirty="0">
                <a:solidFill>
                  <a:schemeClr val="accent1"/>
                </a:solidFill>
              </a:rPr>
              <a:t>Download </a:t>
            </a:r>
            <a:r>
              <a:rPr lang="en-US" dirty="0" err="1">
                <a:solidFill>
                  <a:schemeClr val="accent1"/>
                </a:solidFill>
              </a:rPr>
              <a:t>FastX</a:t>
            </a:r>
            <a:r>
              <a:rPr lang="en-US" dirty="0">
                <a:solidFill>
                  <a:schemeClr val="accent1"/>
                </a:solidFill>
              </a:rPr>
              <a:t>:</a:t>
            </a:r>
          </a:p>
        </p:txBody>
      </p:sp>
      <p:sp>
        <p:nvSpPr>
          <p:cNvPr id="10" name="TextBox 9">
            <a:extLst>
              <a:ext uri="{FF2B5EF4-FFF2-40B4-BE49-F238E27FC236}">
                <a16:creationId xmlns:a16="http://schemas.microsoft.com/office/drawing/2014/main" id="{F5222C37-4201-4702-1290-44A196D5474E}"/>
              </a:ext>
            </a:extLst>
          </p:cNvPr>
          <p:cNvSpPr txBox="1"/>
          <p:nvPr/>
        </p:nvSpPr>
        <p:spPr>
          <a:xfrm>
            <a:off x="0" y="2364012"/>
            <a:ext cx="2824480" cy="369332"/>
          </a:xfrm>
          <a:prstGeom prst="rect">
            <a:avLst/>
          </a:prstGeom>
          <a:noFill/>
        </p:spPr>
        <p:txBody>
          <a:bodyPr wrap="square" rtlCol="0">
            <a:spAutoFit/>
          </a:bodyPr>
          <a:lstStyle/>
          <a:p>
            <a:r>
              <a:rPr lang="en-US" dirty="0">
                <a:solidFill>
                  <a:schemeClr val="accent1"/>
                </a:solidFill>
              </a:rPr>
              <a:t>Connect to DAV node:</a:t>
            </a:r>
          </a:p>
        </p:txBody>
      </p:sp>
      <p:pic>
        <p:nvPicPr>
          <p:cNvPr id="5" name="Picture 4" descr="A screenshot of a computer&#10;&#10;Description automatically generated1.3&#10;">
            <a:extLst>
              <a:ext uri="{FF2B5EF4-FFF2-40B4-BE49-F238E27FC236}">
                <a16:creationId xmlns:a16="http://schemas.microsoft.com/office/drawing/2014/main" id="{B47AE3C0-7297-3356-4216-9EC94E259366}"/>
              </a:ext>
            </a:extLst>
          </p:cNvPr>
          <p:cNvPicPr>
            <a:picLocks noChangeAspect="1"/>
          </p:cNvPicPr>
          <p:nvPr/>
        </p:nvPicPr>
        <p:blipFill>
          <a:blip r:embed="rId3"/>
          <a:stretch>
            <a:fillRect/>
          </a:stretch>
        </p:blipFill>
        <p:spPr>
          <a:xfrm>
            <a:off x="0" y="3317265"/>
            <a:ext cx="1659742" cy="1280160"/>
          </a:xfrm>
          <a:prstGeom prst="rect">
            <a:avLst/>
          </a:prstGeom>
        </p:spPr>
      </p:pic>
      <p:sp>
        <p:nvSpPr>
          <p:cNvPr id="7" name="TextBox 6">
            <a:extLst>
              <a:ext uri="{FF2B5EF4-FFF2-40B4-BE49-F238E27FC236}">
                <a16:creationId xmlns:a16="http://schemas.microsoft.com/office/drawing/2014/main" id="{9632386C-C941-B334-95E7-75B8DD19B09D}"/>
              </a:ext>
            </a:extLst>
          </p:cNvPr>
          <p:cNvSpPr txBox="1"/>
          <p:nvPr/>
        </p:nvSpPr>
        <p:spPr>
          <a:xfrm>
            <a:off x="124357" y="2733344"/>
            <a:ext cx="1766283" cy="215444"/>
          </a:xfrm>
          <a:prstGeom prst="rect">
            <a:avLst/>
          </a:prstGeom>
          <a:noFill/>
        </p:spPr>
        <p:txBody>
          <a:bodyPr wrap="square" rtlCol="0">
            <a:spAutoFit/>
          </a:bodyPr>
          <a:lstStyle/>
          <a:p>
            <a:r>
              <a:rPr lang="en-US" sz="800" dirty="0"/>
              <a:t>1. Open </a:t>
            </a:r>
            <a:r>
              <a:rPr lang="en-US" sz="800" dirty="0" err="1"/>
              <a:t>FastX</a:t>
            </a:r>
            <a:r>
              <a:rPr lang="en-US" sz="800" dirty="0"/>
              <a:t> application</a:t>
            </a:r>
          </a:p>
        </p:txBody>
      </p:sp>
      <p:sp>
        <p:nvSpPr>
          <p:cNvPr id="11" name="TextBox 10">
            <a:extLst>
              <a:ext uri="{FF2B5EF4-FFF2-40B4-BE49-F238E27FC236}">
                <a16:creationId xmlns:a16="http://schemas.microsoft.com/office/drawing/2014/main" id="{79DC2604-78B6-E936-9685-123023419958}"/>
              </a:ext>
            </a:extLst>
          </p:cNvPr>
          <p:cNvSpPr txBox="1"/>
          <p:nvPr/>
        </p:nvSpPr>
        <p:spPr>
          <a:xfrm>
            <a:off x="1858127" y="2733343"/>
            <a:ext cx="1887913" cy="461665"/>
          </a:xfrm>
          <a:prstGeom prst="rect">
            <a:avLst/>
          </a:prstGeom>
          <a:noFill/>
        </p:spPr>
        <p:txBody>
          <a:bodyPr wrap="square" rtlCol="0">
            <a:spAutoFit/>
          </a:bodyPr>
          <a:lstStyle/>
          <a:p>
            <a:r>
              <a:rPr lang="en-US" sz="800" dirty="0"/>
              <a:t>2. Add a connection by    </a:t>
            </a:r>
          </a:p>
          <a:p>
            <a:r>
              <a:rPr lang="en-US" sz="800" dirty="0"/>
              <a:t>    clicking ‘+’ symbol, input   </a:t>
            </a:r>
          </a:p>
          <a:p>
            <a:r>
              <a:rPr lang="en-US" sz="800" dirty="0"/>
              <a:t>    the host name and username</a:t>
            </a:r>
          </a:p>
        </p:txBody>
      </p:sp>
      <p:pic>
        <p:nvPicPr>
          <p:cNvPr id="13" name="Picture 12" descr="A screenshot of a computer&#10;&#10;Description automatically generated">
            <a:extLst>
              <a:ext uri="{FF2B5EF4-FFF2-40B4-BE49-F238E27FC236}">
                <a16:creationId xmlns:a16="http://schemas.microsoft.com/office/drawing/2014/main" id="{AD699CED-676F-6FDF-FC0C-99068606715F}"/>
              </a:ext>
            </a:extLst>
          </p:cNvPr>
          <p:cNvPicPr>
            <a:picLocks noChangeAspect="1"/>
          </p:cNvPicPr>
          <p:nvPr/>
        </p:nvPicPr>
        <p:blipFill>
          <a:blip r:embed="rId4"/>
          <a:stretch>
            <a:fillRect/>
          </a:stretch>
        </p:blipFill>
        <p:spPr>
          <a:xfrm>
            <a:off x="1851172" y="3317265"/>
            <a:ext cx="1505643" cy="128016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C1DA100-979D-08AD-4615-8C1BAB52B454}"/>
              </a:ext>
            </a:extLst>
          </p:cNvPr>
          <p:cNvPicPr>
            <a:picLocks noChangeAspect="1"/>
          </p:cNvPicPr>
          <p:nvPr/>
        </p:nvPicPr>
        <p:blipFill>
          <a:blip r:embed="rId5"/>
          <a:stretch>
            <a:fillRect/>
          </a:stretch>
        </p:blipFill>
        <p:spPr>
          <a:xfrm>
            <a:off x="3509133" y="3317265"/>
            <a:ext cx="1592214" cy="1280160"/>
          </a:xfrm>
          <a:prstGeom prst="rect">
            <a:avLst/>
          </a:prstGeom>
        </p:spPr>
      </p:pic>
      <p:sp>
        <p:nvSpPr>
          <p:cNvPr id="18" name="TextBox 17">
            <a:extLst>
              <a:ext uri="{FF2B5EF4-FFF2-40B4-BE49-F238E27FC236}">
                <a16:creationId xmlns:a16="http://schemas.microsoft.com/office/drawing/2014/main" id="{CE5FA48D-F798-E199-9BBB-DA8A98117CDA}"/>
              </a:ext>
            </a:extLst>
          </p:cNvPr>
          <p:cNvSpPr txBox="1"/>
          <p:nvPr/>
        </p:nvSpPr>
        <p:spPr>
          <a:xfrm>
            <a:off x="3509133" y="2738449"/>
            <a:ext cx="1887913" cy="338554"/>
          </a:xfrm>
          <a:prstGeom prst="rect">
            <a:avLst/>
          </a:prstGeom>
          <a:noFill/>
        </p:spPr>
        <p:txBody>
          <a:bodyPr wrap="square" rtlCol="0">
            <a:spAutoFit/>
          </a:bodyPr>
          <a:lstStyle/>
          <a:p>
            <a:r>
              <a:rPr lang="en-US" sz="800" dirty="0"/>
              <a:t>3. Double click the highlighted connection</a:t>
            </a:r>
          </a:p>
        </p:txBody>
      </p:sp>
      <p:pic>
        <p:nvPicPr>
          <p:cNvPr id="21" name="Picture 20" descr="A screenshot of a computer&#10;&#10;Description automatically generated">
            <a:extLst>
              <a:ext uri="{FF2B5EF4-FFF2-40B4-BE49-F238E27FC236}">
                <a16:creationId xmlns:a16="http://schemas.microsoft.com/office/drawing/2014/main" id="{F8F63C52-393D-59C7-7AEB-9D0B75614286}"/>
              </a:ext>
            </a:extLst>
          </p:cNvPr>
          <p:cNvPicPr>
            <a:picLocks noChangeAspect="1"/>
          </p:cNvPicPr>
          <p:nvPr/>
        </p:nvPicPr>
        <p:blipFill>
          <a:blip r:embed="rId6"/>
          <a:stretch>
            <a:fillRect/>
          </a:stretch>
        </p:blipFill>
        <p:spPr>
          <a:xfrm>
            <a:off x="5253665" y="3317265"/>
            <a:ext cx="1599586" cy="1280160"/>
          </a:xfrm>
          <a:prstGeom prst="rect">
            <a:avLst/>
          </a:prstGeom>
        </p:spPr>
      </p:pic>
      <p:sp>
        <p:nvSpPr>
          <p:cNvPr id="22" name="TextBox 21">
            <a:extLst>
              <a:ext uri="{FF2B5EF4-FFF2-40B4-BE49-F238E27FC236}">
                <a16:creationId xmlns:a16="http://schemas.microsoft.com/office/drawing/2014/main" id="{2B46137C-005B-6F8A-4DC7-5BFFC2607223}"/>
              </a:ext>
            </a:extLst>
          </p:cNvPr>
          <p:cNvSpPr txBox="1"/>
          <p:nvPr/>
        </p:nvSpPr>
        <p:spPr>
          <a:xfrm>
            <a:off x="5209775" y="2738449"/>
            <a:ext cx="1887913" cy="215444"/>
          </a:xfrm>
          <a:prstGeom prst="rect">
            <a:avLst/>
          </a:prstGeom>
          <a:noFill/>
        </p:spPr>
        <p:txBody>
          <a:bodyPr wrap="square" rtlCol="0">
            <a:spAutoFit/>
          </a:bodyPr>
          <a:lstStyle/>
          <a:p>
            <a:r>
              <a:rPr lang="en-US" sz="800" dirty="0"/>
              <a:t>4. Input your HPC account username</a:t>
            </a:r>
          </a:p>
        </p:txBody>
      </p:sp>
    </p:spTree>
    <p:extLst>
      <p:ext uri="{BB962C8B-B14F-4D97-AF65-F5344CB8AC3E}">
        <p14:creationId xmlns:p14="http://schemas.microsoft.com/office/powerpoint/2010/main" val="2672276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r>
              <a:rPr lang="en-US" sz="1400" b="1" dirty="0">
                <a:solidFill>
                  <a:srgbClr val="000000"/>
                </a:solidFill>
                <a:latin typeface="Times New Roman" panose="02020603050405020304" pitchFamily="18" charset="0"/>
                <a:cs typeface="Times New Roman" panose="02020603050405020304" pitchFamily="18" charset="0"/>
              </a:rPr>
              <a:t> (desktop client)</a:t>
            </a:r>
          </a:p>
        </p:txBody>
      </p:sp>
      <p:sp>
        <p:nvSpPr>
          <p:cNvPr id="7" name="TextBox 6">
            <a:extLst>
              <a:ext uri="{FF2B5EF4-FFF2-40B4-BE49-F238E27FC236}">
                <a16:creationId xmlns:a16="http://schemas.microsoft.com/office/drawing/2014/main" id="{9632386C-C941-B334-95E7-75B8DD19B09D}"/>
              </a:ext>
            </a:extLst>
          </p:cNvPr>
          <p:cNvSpPr txBox="1"/>
          <p:nvPr/>
        </p:nvSpPr>
        <p:spPr>
          <a:xfrm>
            <a:off x="0" y="1455196"/>
            <a:ext cx="1766283" cy="276999"/>
          </a:xfrm>
          <a:prstGeom prst="rect">
            <a:avLst/>
          </a:prstGeom>
          <a:noFill/>
        </p:spPr>
        <p:txBody>
          <a:bodyPr wrap="square" rtlCol="0">
            <a:spAutoFit/>
          </a:bodyPr>
          <a:lstStyle/>
          <a:p>
            <a:r>
              <a:rPr lang="en-US" sz="1200" dirty="0"/>
              <a:t>5. Type ‘yes’</a:t>
            </a:r>
          </a:p>
        </p:txBody>
      </p:sp>
      <p:pic>
        <p:nvPicPr>
          <p:cNvPr id="4" name="Picture 3" descr="A screenshot of a computer&#10;&#10;Description automatically generated">
            <a:extLst>
              <a:ext uri="{FF2B5EF4-FFF2-40B4-BE49-F238E27FC236}">
                <a16:creationId xmlns:a16="http://schemas.microsoft.com/office/drawing/2014/main" id="{5A260472-0D3A-97A3-BB48-FBCDE8AEFB78}"/>
              </a:ext>
            </a:extLst>
          </p:cNvPr>
          <p:cNvPicPr>
            <a:picLocks noChangeAspect="1"/>
          </p:cNvPicPr>
          <p:nvPr/>
        </p:nvPicPr>
        <p:blipFill>
          <a:blip r:embed="rId3"/>
          <a:stretch>
            <a:fillRect/>
          </a:stretch>
        </p:blipFill>
        <p:spPr>
          <a:xfrm>
            <a:off x="138483" y="1730713"/>
            <a:ext cx="1603879" cy="128016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BCCF7B9-8880-B498-8408-3C2AA8F56F53}"/>
              </a:ext>
            </a:extLst>
          </p:cNvPr>
          <p:cNvPicPr>
            <a:picLocks noChangeAspect="1"/>
          </p:cNvPicPr>
          <p:nvPr/>
        </p:nvPicPr>
        <p:blipFill>
          <a:blip r:embed="rId4"/>
          <a:stretch>
            <a:fillRect/>
          </a:stretch>
        </p:blipFill>
        <p:spPr>
          <a:xfrm>
            <a:off x="212264" y="3679026"/>
            <a:ext cx="1258912" cy="1280160"/>
          </a:xfrm>
          <a:prstGeom prst="rect">
            <a:avLst/>
          </a:prstGeom>
        </p:spPr>
      </p:pic>
      <p:sp>
        <p:nvSpPr>
          <p:cNvPr id="15" name="TextBox 14">
            <a:extLst>
              <a:ext uri="{FF2B5EF4-FFF2-40B4-BE49-F238E27FC236}">
                <a16:creationId xmlns:a16="http://schemas.microsoft.com/office/drawing/2014/main" id="{3E0285B7-97C6-BC48-798D-9AD4BE795276}"/>
              </a:ext>
            </a:extLst>
          </p:cNvPr>
          <p:cNvSpPr txBox="1"/>
          <p:nvPr/>
        </p:nvSpPr>
        <p:spPr>
          <a:xfrm>
            <a:off x="-41421" y="3114117"/>
            <a:ext cx="1766283" cy="461665"/>
          </a:xfrm>
          <a:prstGeom prst="rect">
            <a:avLst/>
          </a:prstGeom>
          <a:noFill/>
        </p:spPr>
        <p:txBody>
          <a:bodyPr wrap="square" rtlCol="0">
            <a:spAutoFit/>
          </a:bodyPr>
          <a:lstStyle/>
          <a:p>
            <a:r>
              <a:rPr lang="en-US" sz="1200" dirty="0"/>
              <a:t>6. Input your password of your </a:t>
            </a:r>
            <a:r>
              <a:rPr lang="en-US" sz="1200" dirty="0" err="1"/>
              <a:t>hpc</a:t>
            </a:r>
            <a:r>
              <a:rPr lang="en-US" sz="1200" dirty="0"/>
              <a:t> account</a:t>
            </a:r>
          </a:p>
        </p:txBody>
      </p:sp>
      <p:pic>
        <p:nvPicPr>
          <p:cNvPr id="19" name="Picture 18" descr="A screenshot of a computer&#10;&#10;Description automatically generated">
            <a:extLst>
              <a:ext uri="{FF2B5EF4-FFF2-40B4-BE49-F238E27FC236}">
                <a16:creationId xmlns:a16="http://schemas.microsoft.com/office/drawing/2014/main" id="{E872E12F-18A7-B21D-C628-2B356B4BCE42}"/>
              </a:ext>
            </a:extLst>
          </p:cNvPr>
          <p:cNvPicPr>
            <a:picLocks noChangeAspect="1"/>
          </p:cNvPicPr>
          <p:nvPr/>
        </p:nvPicPr>
        <p:blipFill>
          <a:blip r:embed="rId5"/>
          <a:stretch>
            <a:fillRect/>
          </a:stretch>
        </p:blipFill>
        <p:spPr>
          <a:xfrm>
            <a:off x="1946561" y="1782706"/>
            <a:ext cx="1769679" cy="1371600"/>
          </a:xfrm>
          <a:prstGeom prst="rect">
            <a:avLst/>
          </a:prstGeom>
        </p:spPr>
      </p:pic>
      <p:sp>
        <p:nvSpPr>
          <p:cNvPr id="20" name="TextBox 19">
            <a:extLst>
              <a:ext uri="{FF2B5EF4-FFF2-40B4-BE49-F238E27FC236}">
                <a16:creationId xmlns:a16="http://schemas.microsoft.com/office/drawing/2014/main" id="{E2DB19E1-1C16-E7FE-DFA9-BE6C10920B00}"/>
              </a:ext>
            </a:extLst>
          </p:cNvPr>
          <p:cNvSpPr txBox="1"/>
          <p:nvPr/>
        </p:nvSpPr>
        <p:spPr>
          <a:xfrm>
            <a:off x="1880845" y="1475075"/>
            <a:ext cx="1901113" cy="276999"/>
          </a:xfrm>
          <a:prstGeom prst="rect">
            <a:avLst/>
          </a:prstGeom>
          <a:noFill/>
        </p:spPr>
        <p:txBody>
          <a:bodyPr wrap="square" rtlCol="0">
            <a:spAutoFit/>
          </a:bodyPr>
          <a:lstStyle/>
          <a:p>
            <a:r>
              <a:rPr lang="en-US" sz="1200" dirty="0"/>
              <a:t>7. Click ‘+’ to add </a:t>
            </a:r>
            <a:r>
              <a:rPr lang="en-US" sz="1200" dirty="0" err="1"/>
              <a:t>Xwindow</a:t>
            </a:r>
            <a:endParaRPr lang="en-US" sz="1200" dirty="0"/>
          </a:p>
        </p:txBody>
      </p:sp>
      <p:sp>
        <p:nvSpPr>
          <p:cNvPr id="23" name="TextBox 22">
            <a:extLst>
              <a:ext uri="{FF2B5EF4-FFF2-40B4-BE49-F238E27FC236}">
                <a16:creationId xmlns:a16="http://schemas.microsoft.com/office/drawing/2014/main" id="{1E3AE897-847B-86F5-1CE6-846285522642}"/>
              </a:ext>
            </a:extLst>
          </p:cNvPr>
          <p:cNvSpPr txBox="1"/>
          <p:nvPr/>
        </p:nvSpPr>
        <p:spPr>
          <a:xfrm>
            <a:off x="1880843" y="3252927"/>
            <a:ext cx="1901113" cy="276999"/>
          </a:xfrm>
          <a:prstGeom prst="rect">
            <a:avLst/>
          </a:prstGeom>
          <a:noFill/>
        </p:spPr>
        <p:txBody>
          <a:bodyPr wrap="square" rtlCol="0">
            <a:spAutoFit/>
          </a:bodyPr>
          <a:lstStyle/>
          <a:p>
            <a:r>
              <a:rPr lang="en-US" sz="1200" dirty="0"/>
              <a:t>8. Select XFCE</a:t>
            </a:r>
          </a:p>
        </p:txBody>
      </p:sp>
      <p:pic>
        <p:nvPicPr>
          <p:cNvPr id="25" name="Picture 24" descr="A screenshot of a computer&#10;&#10;Description automatically generated">
            <a:extLst>
              <a:ext uri="{FF2B5EF4-FFF2-40B4-BE49-F238E27FC236}">
                <a16:creationId xmlns:a16="http://schemas.microsoft.com/office/drawing/2014/main" id="{6076BBE1-37CE-68F7-1A25-3F316EDBC2F6}"/>
              </a:ext>
            </a:extLst>
          </p:cNvPr>
          <p:cNvPicPr>
            <a:picLocks noChangeAspect="1"/>
          </p:cNvPicPr>
          <p:nvPr/>
        </p:nvPicPr>
        <p:blipFill>
          <a:blip r:embed="rId6"/>
          <a:stretch>
            <a:fillRect/>
          </a:stretch>
        </p:blipFill>
        <p:spPr>
          <a:xfrm>
            <a:off x="2013121" y="3679026"/>
            <a:ext cx="1636556" cy="1280160"/>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DF19BB69-6818-0EAD-B2AF-C3018E4FD907}"/>
              </a:ext>
            </a:extLst>
          </p:cNvPr>
          <p:cNvPicPr>
            <a:picLocks noChangeAspect="1"/>
          </p:cNvPicPr>
          <p:nvPr/>
        </p:nvPicPr>
        <p:blipFill>
          <a:blip r:embed="rId7"/>
          <a:stretch>
            <a:fillRect/>
          </a:stretch>
        </p:blipFill>
        <p:spPr>
          <a:xfrm>
            <a:off x="4323901" y="2613429"/>
            <a:ext cx="1887913" cy="1463040"/>
          </a:xfrm>
          <a:prstGeom prst="rect">
            <a:avLst/>
          </a:prstGeom>
        </p:spPr>
      </p:pic>
      <p:sp>
        <p:nvSpPr>
          <p:cNvPr id="27" name="TextBox 26">
            <a:extLst>
              <a:ext uri="{FF2B5EF4-FFF2-40B4-BE49-F238E27FC236}">
                <a16:creationId xmlns:a16="http://schemas.microsoft.com/office/drawing/2014/main" id="{73B2BE51-ECBA-4E59-3779-B2618C61BA48}"/>
              </a:ext>
            </a:extLst>
          </p:cNvPr>
          <p:cNvSpPr txBox="1"/>
          <p:nvPr/>
        </p:nvSpPr>
        <p:spPr>
          <a:xfrm>
            <a:off x="4323901" y="2330006"/>
            <a:ext cx="2097414" cy="276999"/>
          </a:xfrm>
          <a:prstGeom prst="rect">
            <a:avLst/>
          </a:prstGeom>
          <a:noFill/>
        </p:spPr>
        <p:txBody>
          <a:bodyPr wrap="square" rtlCol="0">
            <a:spAutoFit/>
          </a:bodyPr>
          <a:lstStyle/>
          <a:p>
            <a:r>
              <a:rPr lang="en-US" sz="1200" dirty="0"/>
              <a:t>9. Kestrel desktop is opened</a:t>
            </a:r>
          </a:p>
        </p:txBody>
      </p:sp>
    </p:spTree>
    <p:extLst>
      <p:ext uri="{BB962C8B-B14F-4D97-AF65-F5344CB8AC3E}">
        <p14:creationId xmlns:p14="http://schemas.microsoft.com/office/powerpoint/2010/main" val="346135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6" name="Rectangle 5">
            <a:extLst>
              <a:ext uri="{FF2B5EF4-FFF2-40B4-BE49-F238E27FC236}">
                <a16:creationId xmlns:a16="http://schemas.microsoft.com/office/drawing/2014/main" id="{CBCD7A11-4462-C209-86F9-D67A54D31BAB}"/>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err="1">
                <a:solidFill>
                  <a:srgbClr val="000000"/>
                </a:solidFill>
                <a:latin typeface="Times New Roman" panose="02020603050405020304" pitchFamily="18" charset="0"/>
                <a:cs typeface="Times New Roman" panose="02020603050405020304" pitchFamily="18" charset="0"/>
              </a:rPr>
              <a:t>FastX</a:t>
            </a:r>
            <a:r>
              <a:rPr lang="en-US" sz="1400" b="1" dirty="0">
                <a:solidFill>
                  <a:srgbClr val="000000"/>
                </a:solidFill>
                <a:latin typeface="Times New Roman" panose="02020603050405020304" pitchFamily="18" charset="0"/>
                <a:cs typeface="Times New Roman" panose="02020603050405020304" pitchFamily="18" charset="0"/>
              </a:rPr>
              <a:t> (desktop client)</a:t>
            </a:r>
          </a:p>
        </p:txBody>
      </p:sp>
      <p:pic>
        <p:nvPicPr>
          <p:cNvPr id="4" name="Picture 3" descr="A screenshot of a computer&#10;&#10;Description automatically generated">
            <a:extLst>
              <a:ext uri="{FF2B5EF4-FFF2-40B4-BE49-F238E27FC236}">
                <a16:creationId xmlns:a16="http://schemas.microsoft.com/office/drawing/2014/main" id="{5001D9D0-A720-2708-4242-C2627EDE765F}"/>
              </a:ext>
            </a:extLst>
          </p:cNvPr>
          <p:cNvPicPr>
            <a:picLocks noChangeAspect="1"/>
          </p:cNvPicPr>
          <p:nvPr/>
        </p:nvPicPr>
        <p:blipFill>
          <a:blip r:embed="rId3"/>
          <a:stretch>
            <a:fillRect/>
          </a:stretch>
        </p:blipFill>
        <p:spPr>
          <a:xfrm>
            <a:off x="226243" y="2723774"/>
            <a:ext cx="2363550" cy="1828800"/>
          </a:xfrm>
          <a:prstGeom prst="rect">
            <a:avLst/>
          </a:prstGeom>
        </p:spPr>
      </p:pic>
      <p:sp>
        <p:nvSpPr>
          <p:cNvPr id="5" name="TextBox 4">
            <a:extLst>
              <a:ext uri="{FF2B5EF4-FFF2-40B4-BE49-F238E27FC236}">
                <a16:creationId xmlns:a16="http://schemas.microsoft.com/office/drawing/2014/main" id="{2E3ED3E2-F86C-1C6E-2801-E257831B7CAC}"/>
              </a:ext>
            </a:extLst>
          </p:cNvPr>
          <p:cNvSpPr txBox="1"/>
          <p:nvPr/>
        </p:nvSpPr>
        <p:spPr>
          <a:xfrm>
            <a:off x="757697" y="2016099"/>
            <a:ext cx="1300642" cy="646331"/>
          </a:xfrm>
          <a:prstGeom prst="rect">
            <a:avLst/>
          </a:prstGeom>
          <a:noFill/>
        </p:spPr>
        <p:txBody>
          <a:bodyPr wrap="square" rtlCol="0">
            <a:spAutoFit/>
          </a:bodyPr>
          <a:lstStyle/>
          <a:p>
            <a:r>
              <a:rPr lang="en-US" sz="1200" i="1" dirty="0">
                <a:latin typeface="Consolas" panose="020B0609020204030204" pitchFamily="49" charset="0"/>
                <a:cs typeface="Consolas" panose="020B0609020204030204" pitchFamily="49" charset="0"/>
              </a:rPr>
              <a:t>ml purge</a:t>
            </a:r>
          </a:p>
          <a:p>
            <a:r>
              <a:rPr lang="en-US" sz="1200" i="1" dirty="0">
                <a:latin typeface="Consolas" panose="020B0609020204030204" pitchFamily="49" charset="0"/>
                <a:cs typeface="Consolas" panose="020B0609020204030204" pitchFamily="49" charset="0"/>
              </a:rPr>
              <a:t>ml </a:t>
            </a:r>
            <a:r>
              <a:rPr lang="en-US" sz="1200" i="1" dirty="0" err="1">
                <a:latin typeface="Consolas" panose="020B0609020204030204" pitchFamily="49" charset="0"/>
                <a:cs typeface="Consolas" panose="020B0609020204030204" pitchFamily="49" charset="0"/>
              </a:rPr>
              <a:t>comsol</a:t>
            </a:r>
            <a:endParaRPr lang="en-US" sz="1200" i="1" dirty="0">
              <a:latin typeface="Consolas" panose="020B0609020204030204" pitchFamily="49" charset="0"/>
              <a:cs typeface="Consolas" panose="020B0609020204030204" pitchFamily="49" charset="0"/>
            </a:endParaRPr>
          </a:p>
          <a:p>
            <a:r>
              <a:rPr lang="en-US" sz="1200" i="1" dirty="0" err="1">
                <a:latin typeface="Consolas" panose="020B0609020204030204" pitchFamily="49" charset="0"/>
                <a:cs typeface="Consolas" panose="020B0609020204030204" pitchFamily="49" charset="0"/>
              </a:rPr>
              <a:t>vglrun</a:t>
            </a:r>
            <a:r>
              <a:rPr lang="en-US" sz="1200" i="1" dirty="0">
                <a:latin typeface="Consolas" panose="020B0609020204030204" pitchFamily="49" charset="0"/>
                <a:cs typeface="Consolas" panose="020B0609020204030204" pitchFamily="49" charset="0"/>
              </a:rPr>
              <a:t> </a:t>
            </a:r>
            <a:r>
              <a:rPr lang="en-US" sz="1200" i="1" dirty="0" err="1">
                <a:latin typeface="Consolas" panose="020B0609020204030204" pitchFamily="49" charset="0"/>
                <a:cs typeface="Consolas" panose="020B0609020204030204" pitchFamily="49" charset="0"/>
              </a:rPr>
              <a:t>comsol</a:t>
            </a:r>
            <a:endParaRPr lang="en-US" sz="1200" i="1" dirty="0">
              <a:latin typeface="Consolas" panose="020B0609020204030204" pitchFamily="49" charset="0"/>
              <a:cs typeface="Consolas" panose="020B0609020204030204" pitchFamily="49" charset="0"/>
            </a:endParaRPr>
          </a:p>
        </p:txBody>
      </p:sp>
      <p:pic>
        <p:nvPicPr>
          <p:cNvPr id="11" name="Picture 10" descr="A screenshot of a computer&#10;&#10;Description automatically generated">
            <a:extLst>
              <a:ext uri="{FF2B5EF4-FFF2-40B4-BE49-F238E27FC236}">
                <a16:creationId xmlns:a16="http://schemas.microsoft.com/office/drawing/2014/main" id="{1A1973A4-4D97-BA94-8F57-F90072A4FE03}"/>
              </a:ext>
            </a:extLst>
          </p:cNvPr>
          <p:cNvPicPr>
            <a:picLocks noChangeAspect="1"/>
          </p:cNvPicPr>
          <p:nvPr/>
        </p:nvPicPr>
        <p:blipFill>
          <a:blip r:embed="rId4"/>
          <a:stretch>
            <a:fillRect/>
          </a:stretch>
        </p:blipFill>
        <p:spPr>
          <a:xfrm>
            <a:off x="3778090" y="2774980"/>
            <a:ext cx="2431256" cy="1828800"/>
          </a:xfrm>
          <a:prstGeom prst="rect">
            <a:avLst/>
          </a:prstGeom>
        </p:spPr>
      </p:pic>
      <p:sp>
        <p:nvSpPr>
          <p:cNvPr id="3" name="TextBox 2">
            <a:extLst>
              <a:ext uri="{FF2B5EF4-FFF2-40B4-BE49-F238E27FC236}">
                <a16:creationId xmlns:a16="http://schemas.microsoft.com/office/drawing/2014/main" id="{F38D75C6-858B-CAD4-5AD9-3E6D57E43A79}"/>
              </a:ext>
            </a:extLst>
          </p:cNvPr>
          <p:cNvSpPr txBox="1"/>
          <p:nvPr/>
        </p:nvSpPr>
        <p:spPr>
          <a:xfrm>
            <a:off x="147172" y="1677757"/>
            <a:ext cx="2800854" cy="276999"/>
          </a:xfrm>
          <a:prstGeom prst="rect">
            <a:avLst/>
          </a:prstGeom>
          <a:noFill/>
        </p:spPr>
        <p:txBody>
          <a:bodyPr wrap="square" rtlCol="0">
            <a:spAutoFit/>
          </a:bodyPr>
          <a:lstStyle/>
          <a:p>
            <a:r>
              <a:rPr lang="en-US" sz="1200" dirty="0"/>
              <a:t>10. Open a terminal and input the script:</a:t>
            </a:r>
          </a:p>
        </p:txBody>
      </p:sp>
    </p:spTree>
    <p:extLst>
      <p:ext uri="{BB962C8B-B14F-4D97-AF65-F5344CB8AC3E}">
        <p14:creationId xmlns:p14="http://schemas.microsoft.com/office/powerpoint/2010/main" val="121242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5" name="TextBox 4">
            <a:extLst>
              <a:ext uri="{FF2B5EF4-FFF2-40B4-BE49-F238E27FC236}">
                <a16:creationId xmlns:a16="http://schemas.microsoft.com/office/drawing/2014/main" id="{2E3ED3E2-F86C-1C6E-2801-E257831B7CAC}"/>
              </a:ext>
            </a:extLst>
          </p:cNvPr>
          <p:cNvSpPr txBox="1"/>
          <p:nvPr/>
        </p:nvSpPr>
        <p:spPr>
          <a:xfrm>
            <a:off x="132926" y="1262410"/>
            <a:ext cx="6532034"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Build and compute the model as same as that on your laptop</a:t>
            </a:r>
            <a:endParaRPr lang="en-US" sz="1200" i="1" dirty="0">
              <a:latin typeface="Consolas" panose="020B0609020204030204" pitchFamily="49" charset="0"/>
              <a:cs typeface="Consolas" panose="020B0609020204030204" pitchFamily="49" charset="0"/>
            </a:endParaRPr>
          </a:p>
        </p:txBody>
      </p:sp>
      <p:pic>
        <p:nvPicPr>
          <p:cNvPr id="7" name="Picture 6" descr="A screenshot of a computer&#10;&#10;Description automatically generated">
            <a:extLst>
              <a:ext uri="{FF2B5EF4-FFF2-40B4-BE49-F238E27FC236}">
                <a16:creationId xmlns:a16="http://schemas.microsoft.com/office/drawing/2014/main" id="{106E160C-4FAC-0B80-A314-DB449617DA66}"/>
              </a:ext>
            </a:extLst>
          </p:cNvPr>
          <p:cNvPicPr>
            <a:picLocks noChangeAspect="1"/>
          </p:cNvPicPr>
          <p:nvPr/>
        </p:nvPicPr>
        <p:blipFill>
          <a:blip r:embed="rId3"/>
          <a:stretch>
            <a:fillRect/>
          </a:stretch>
        </p:blipFill>
        <p:spPr>
          <a:xfrm>
            <a:off x="478366" y="1657350"/>
            <a:ext cx="1964160" cy="146304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2C09E0D-3FB1-E63E-598E-917830F07336}"/>
              </a:ext>
            </a:extLst>
          </p:cNvPr>
          <p:cNvPicPr>
            <a:picLocks noChangeAspect="1"/>
          </p:cNvPicPr>
          <p:nvPr/>
        </p:nvPicPr>
        <p:blipFill>
          <a:blip r:embed="rId4"/>
          <a:stretch>
            <a:fillRect/>
          </a:stretch>
        </p:blipFill>
        <p:spPr>
          <a:xfrm>
            <a:off x="3637624" y="1631742"/>
            <a:ext cx="1950085" cy="1463040"/>
          </a:xfrm>
          <a:prstGeom prst="rect">
            <a:avLst/>
          </a:prstGeom>
        </p:spPr>
      </p:pic>
      <p:sp>
        <p:nvSpPr>
          <p:cNvPr id="10" name="TextBox 9">
            <a:extLst>
              <a:ext uri="{FF2B5EF4-FFF2-40B4-BE49-F238E27FC236}">
                <a16:creationId xmlns:a16="http://schemas.microsoft.com/office/drawing/2014/main" id="{45F385D4-8590-23B1-21C0-E29DB7954B3F}"/>
              </a:ext>
            </a:extLst>
          </p:cNvPr>
          <p:cNvSpPr txBox="1"/>
          <p:nvPr/>
        </p:nvSpPr>
        <p:spPr>
          <a:xfrm>
            <a:off x="132926" y="3094782"/>
            <a:ext cx="6532034"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Save the model</a:t>
            </a:r>
            <a:endParaRPr lang="en-US" sz="1200" i="1" dirty="0">
              <a:latin typeface="Consolas" panose="020B0609020204030204" pitchFamily="49" charset="0"/>
              <a:cs typeface="Consolas" panose="020B0609020204030204" pitchFamily="49" charset="0"/>
            </a:endParaRPr>
          </a:p>
        </p:txBody>
      </p:sp>
      <p:pic>
        <p:nvPicPr>
          <p:cNvPr id="13" name="Picture 12" descr="A screenshot of a computer&#10;&#10;Description automatically generated">
            <a:extLst>
              <a:ext uri="{FF2B5EF4-FFF2-40B4-BE49-F238E27FC236}">
                <a16:creationId xmlns:a16="http://schemas.microsoft.com/office/drawing/2014/main" id="{C92F4E61-CF1F-7A5B-6BE9-4150D29A5AFC}"/>
              </a:ext>
            </a:extLst>
          </p:cNvPr>
          <p:cNvPicPr>
            <a:picLocks noChangeAspect="1"/>
          </p:cNvPicPr>
          <p:nvPr/>
        </p:nvPicPr>
        <p:blipFill>
          <a:blip r:embed="rId5"/>
          <a:stretch>
            <a:fillRect/>
          </a:stretch>
        </p:blipFill>
        <p:spPr>
          <a:xfrm>
            <a:off x="478366" y="3464114"/>
            <a:ext cx="1950085" cy="1463040"/>
          </a:xfrm>
          <a:prstGeom prst="rect">
            <a:avLst/>
          </a:prstGeom>
        </p:spPr>
      </p:pic>
      <p:sp>
        <p:nvSpPr>
          <p:cNvPr id="15" name="TextBox 14">
            <a:extLst>
              <a:ext uri="{FF2B5EF4-FFF2-40B4-BE49-F238E27FC236}">
                <a16:creationId xmlns:a16="http://schemas.microsoft.com/office/drawing/2014/main" id="{F21EECE0-60FA-9BF6-5B9F-278D4281F477}"/>
              </a:ext>
            </a:extLst>
          </p:cNvPr>
          <p:cNvSpPr txBox="1"/>
          <p:nvPr/>
        </p:nvSpPr>
        <p:spPr>
          <a:xfrm>
            <a:off x="2643691" y="3215487"/>
            <a:ext cx="4081383" cy="1815882"/>
          </a:xfrm>
          <a:prstGeom prst="rect">
            <a:avLst/>
          </a:prstGeom>
          <a:noFill/>
        </p:spPr>
        <p:txBody>
          <a:bodyPr wrap="square" rtlCol="0">
            <a:spAutoFit/>
          </a:bodyPr>
          <a:lstStyle/>
          <a:p>
            <a:r>
              <a:rPr lang="en-US" sz="1600" dirty="0"/>
              <a:t>- Save the model to your project directory, the </a:t>
            </a:r>
          </a:p>
          <a:p>
            <a:r>
              <a:rPr lang="en-US" sz="1600" dirty="0"/>
              <a:t>   space of your home directory is limited.</a:t>
            </a:r>
          </a:p>
          <a:p>
            <a:endParaRPr lang="en-US" sz="800" dirty="0"/>
          </a:p>
          <a:p>
            <a:r>
              <a:rPr lang="en-US" sz="1600" dirty="0"/>
              <a:t>- It is computed on DAV node.</a:t>
            </a:r>
          </a:p>
          <a:p>
            <a:endParaRPr lang="en-US" sz="800" dirty="0"/>
          </a:p>
          <a:p>
            <a:r>
              <a:rPr lang="en-US" sz="1600" dirty="0"/>
              <a:t>- By default, COMSOL use all cores of the    </a:t>
            </a:r>
          </a:p>
          <a:p>
            <a:r>
              <a:rPr lang="en-US" sz="1600" dirty="0"/>
              <a:t>   DAV node (2 sockets and 104 nodes for   </a:t>
            </a:r>
          </a:p>
          <a:p>
            <a:r>
              <a:rPr lang="en-US" sz="1600" dirty="0"/>
              <a:t>   each DAV node).</a:t>
            </a:r>
          </a:p>
        </p:txBody>
      </p:sp>
    </p:spTree>
    <p:extLst>
      <p:ext uri="{BB962C8B-B14F-4D97-AF65-F5344CB8AC3E}">
        <p14:creationId xmlns:p14="http://schemas.microsoft.com/office/powerpoint/2010/main" val="232871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Interactively with GUI</a:t>
            </a:r>
          </a:p>
        </p:txBody>
      </p:sp>
      <p:sp>
        <p:nvSpPr>
          <p:cNvPr id="5" name="TextBox 4">
            <a:extLst>
              <a:ext uri="{FF2B5EF4-FFF2-40B4-BE49-F238E27FC236}">
                <a16:creationId xmlns:a16="http://schemas.microsoft.com/office/drawing/2014/main" id="{2E3ED3E2-F86C-1C6E-2801-E257831B7CAC}"/>
              </a:ext>
            </a:extLst>
          </p:cNvPr>
          <p:cNvSpPr txBox="1"/>
          <p:nvPr/>
        </p:nvSpPr>
        <p:spPr>
          <a:xfrm>
            <a:off x="132926" y="1262410"/>
            <a:ext cx="6532034"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Change number of cores:</a:t>
            </a:r>
            <a:endParaRPr lang="en-US" sz="1200" i="1"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C8F7ABB0-2ABD-4525-1742-A4BE87573757}"/>
              </a:ext>
            </a:extLst>
          </p:cNvPr>
          <p:cNvPicPr>
            <a:picLocks noChangeAspect="1"/>
          </p:cNvPicPr>
          <p:nvPr/>
        </p:nvPicPr>
        <p:blipFill>
          <a:blip r:embed="rId3"/>
          <a:stretch>
            <a:fillRect/>
          </a:stretch>
        </p:blipFill>
        <p:spPr>
          <a:xfrm>
            <a:off x="2794001" y="1757834"/>
            <a:ext cx="3689131" cy="2743200"/>
          </a:xfrm>
          <a:prstGeom prst="rect">
            <a:avLst/>
          </a:prstGeom>
        </p:spPr>
      </p:pic>
      <p:sp>
        <p:nvSpPr>
          <p:cNvPr id="6" name="TextBox 5">
            <a:extLst>
              <a:ext uri="{FF2B5EF4-FFF2-40B4-BE49-F238E27FC236}">
                <a16:creationId xmlns:a16="http://schemas.microsoft.com/office/drawing/2014/main" id="{A5AD508C-7187-D0C1-9F74-BF6ADED648D2}"/>
              </a:ext>
            </a:extLst>
          </p:cNvPr>
          <p:cNvSpPr txBox="1"/>
          <p:nvPr/>
        </p:nvSpPr>
        <p:spPr>
          <a:xfrm>
            <a:off x="0" y="2083664"/>
            <a:ext cx="2794000" cy="1243584"/>
          </a:xfrm>
          <a:prstGeom prst="rect">
            <a:avLst/>
          </a:prstGeom>
          <a:noFill/>
        </p:spPr>
        <p:txBody>
          <a:bodyPr wrap="square" rtlCol="0">
            <a:spAutoFit/>
          </a:bodyPr>
          <a:lstStyle/>
          <a:p>
            <a:pPr algn="ctr"/>
            <a:r>
              <a:rPr lang="en-US" sz="1400" dirty="0"/>
              <a:t>- Options &gt; Computing &gt; multicore</a:t>
            </a:r>
          </a:p>
          <a:p>
            <a:pPr algn="ctr"/>
            <a:endParaRPr lang="en-US" sz="1400" dirty="0"/>
          </a:p>
          <a:p>
            <a:pPr algn="ctr"/>
            <a:r>
              <a:rPr lang="en-US" sz="1400" dirty="0"/>
              <a:t>- Not straight forward to run on multiple nodes through GUI</a:t>
            </a:r>
          </a:p>
          <a:p>
            <a:pPr algn="ctr"/>
            <a:endParaRPr lang="en-US" sz="1400" dirty="0"/>
          </a:p>
          <a:p>
            <a:pPr algn="ctr"/>
            <a:r>
              <a:rPr lang="en-US" sz="1400" dirty="0"/>
              <a:t>- Running on DAV nodes is not recommended, you are sharing the cores with other users, the computational speed may be slow on DAV node</a:t>
            </a:r>
          </a:p>
        </p:txBody>
      </p:sp>
    </p:spTree>
    <p:extLst>
      <p:ext uri="{BB962C8B-B14F-4D97-AF65-F5344CB8AC3E}">
        <p14:creationId xmlns:p14="http://schemas.microsoft.com/office/powerpoint/2010/main" val="97503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3" name="TextBox 2">
            <a:extLst>
              <a:ext uri="{FF2B5EF4-FFF2-40B4-BE49-F238E27FC236}">
                <a16:creationId xmlns:a16="http://schemas.microsoft.com/office/drawing/2014/main" id="{22900674-5550-7BB8-1901-B02C69E02110}"/>
              </a:ext>
            </a:extLst>
          </p:cNvPr>
          <p:cNvSpPr txBox="1"/>
          <p:nvPr/>
        </p:nvSpPr>
        <p:spPr>
          <a:xfrm>
            <a:off x="2726" y="1940560"/>
            <a:ext cx="6855274" cy="2031325"/>
          </a:xfrm>
          <a:prstGeom prst="rect">
            <a:avLst/>
          </a:prstGeom>
          <a:noFill/>
        </p:spPr>
        <p:txBody>
          <a:bodyPr wrap="square" rtlCol="0">
            <a:spAutoFit/>
          </a:bodyPr>
          <a:lstStyle/>
          <a:p>
            <a:pPr algn="just"/>
            <a:r>
              <a:rPr lang="en-US" dirty="0"/>
              <a:t>1. Once the model is built in GUI on either Kestrel or local workstation, copy and save the </a:t>
            </a:r>
            <a:r>
              <a:rPr lang="en-US" i="1" dirty="0">
                <a:latin typeface="Consolas" panose="020B0609020204030204" pitchFamily="49" charset="0"/>
                <a:cs typeface="Consolas" panose="020B0609020204030204" pitchFamily="49" charset="0"/>
              </a:rPr>
              <a:t>.mph </a:t>
            </a:r>
            <a:r>
              <a:rPr lang="en-US" dirty="0">
                <a:cs typeface="Consolas" panose="020B0609020204030204" pitchFamily="49" charset="0"/>
              </a:rPr>
              <a:t>to your home directory or project directory.</a:t>
            </a:r>
          </a:p>
          <a:p>
            <a:pPr marL="285750" indent="-285750" algn="just">
              <a:buFont typeface="Arial" panose="020B0604020202020204" pitchFamily="34" charset="0"/>
              <a:buChar char="•"/>
            </a:pPr>
            <a:endParaRPr lang="en-US" dirty="0">
              <a:cs typeface="Consolas" panose="020B0609020204030204" pitchFamily="49" charset="0"/>
            </a:endParaRPr>
          </a:p>
          <a:p>
            <a:pPr algn="just"/>
            <a:r>
              <a:rPr lang="en-US" dirty="0">
                <a:cs typeface="Consolas" panose="020B0609020204030204" pitchFamily="49" charset="0"/>
              </a:rPr>
              <a:t>2. Write a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script used to submit the model to be analyzed.</a:t>
            </a:r>
          </a:p>
          <a:p>
            <a:pPr marL="285750" indent="-285750" algn="just">
              <a:buFont typeface="Arial" panose="020B0604020202020204" pitchFamily="34" charset="0"/>
              <a:buChar char="•"/>
            </a:pPr>
            <a:endParaRPr lang="en-US" dirty="0">
              <a:cs typeface="Consolas" panose="020B0609020204030204" pitchFamily="49" charset="0"/>
            </a:endParaRPr>
          </a:p>
          <a:p>
            <a:pPr algn="just"/>
            <a:r>
              <a:rPr lang="en-US" dirty="0">
                <a:cs typeface="Consolas" panose="020B0609020204030204" pitchFamily="49" charset="0"/>
              </a:rPr>
              <a:t>3. Calculate the COMSOL model on a compute node by submitting the </a:t>
            </a:r>
            <a:r>
              <a:rPr lang="en-US" i="1" dirty="0" err="1">
                <a:latin typeface="Consolas" panose="020B0609020204030204" pitchFamily="49" charset="0"/>
                <a:cs typeface="Consolas" panose="020B0609020204030204" pitchFamily="49" charset="0"/>
              </a:rPr>
              <a:t>sbatch</a:t>
            </a:r>
            <a:r>
              <a:rPr lang="en-US" dirty="0">
                <a:cs typeface="Consolas" panose="020B0609020204030204" pitchFamily="49" charset="0"/>
              </a:rPr>
              <a:t> file from the directory where it is saved.</a:t>
            </a:r>
          </a:p>
        </p:txBody>
      </p:sp>
    </p:spTree>
    <p:extLst>
      <p:ext uri="{BB962C8B-B14F-4D97-AF65-F5344CB8AC3E}">
        <p14:creationId xmlns:p14="http://schemas.microsoft.com/office/powerpoint/2010/main" val="351455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Tutorial about COMSOL On Kestrel</a:t>
            </a:r>
          </a:p>
        </p:txBody>
      </p:sp>
      <p:sp>
        <p:nvSpPr>
          <p:cNvPr id="3" name="TextBox 2">
            <a:extLst>
              <a:ext uri="{FF2B5EF4-FFF2-40B4-BE49-F238E27FC236}">
                <a16:creationId xmlns:a16="http://schemas.microsoft.com/office/drawing/2014/main" id="{43640996-70BB-207C-ED4E-C15EB9C23D8C}"/>
              </a:ext>
            </a:extLst>
          </p:cNvPr>
          <p:cNvSpPr txBox="1"/>
          <p:nvPr/>
        </p:nvSpPr>
        <p:spPr>
          <a:xfrm>
            <a:off x="166002" y="1235675"/>
            <a:ext cx="6520546" cy="3754874"/>
          </a:xfrm>
          <a:prstGeom prst="rect">
            <a:avLst/>
          </a:prstGeom>
          <a:noFill/>
        </p:spPr>
        <p:txBody>
          <a:bodyPr wrap="square" rtlCol="0">
            <a:spAutoFit/>
          </a:bodyPr>
          <a:lstStyle/>
          <a:p>
            <a:r>
              <a:rPr lang="en-US" sz="2400" dirty="0"/>
              <a:t>I). Introductory tutorial</a:t>
            </a:r>
          </a:p>
          <a:p>
            <a:endParaRPr lang="en-US" sz="1000" dirty="0"/>
          </a:p>
          <a:p>
            <a:pPr marL="342900" indent="-342900">
              <a:buFont typeface="Arial" panose="020B0604020202020204" pitchFamily="34" charset="0"/>
              <a:buChar char="•"/>
            </a:pPr>
            <a:r>
              <a:rPr lang="en-US" sz="2000" dirty="0"/>
              <a:t>Introduction of COMSOL on Kestrel</a:t>
            </a:r>
          </a:p>
          <a:p>
            <a:pPr marL="342900" indent="-342900">
              <a:buFont typeface="Arial" panose="020B0604020202020204" pitchFamily="34" charset="0"/>
              <a:buChar char="•"/>
            </a:pPr>
            <a:r>
              <a:rPr lang="en-US" sz="2000" dirty="0"/>
              <a:t>Using COMSOL graphic user interface (GUI) on Kestrel</a:t>
            </a:r>
          </a:p>
          <a:p>
            <a:pPr marL="342900" indent="-342900">
              <a:buFont typeface="Arial" panose="020B0604020202020204" pitchFamily="34" charset="0"/>
              <a:buChar char="•"/>
            </a:pPr>
            <a:r>
              <a:rPr lang="en-US" sz="2000" dirty="0"/>
              <a:t>Running COMSOL in batch mode on Kestrel</a:t>
            </a:r>
          </a:p>
          <a:p>
            <a:pPr marL="342900" indent="-342900">
              <a:buFont typeface="Arial" panose="020B0604020202020204" pitchFamily="34" charset="0"/>
              <a:buChar char="•"/>
            </a:pPr>
            <a:r>
              <a:rPr lang="en-US" sz="2000" dirty="0"/>
              <a:t>Scaling performance</a:t>
            </a:r>
          </a:p>
          <a:p>
            <a:pPr lvl="1"/>
            <a:endParaRPr lang="en-US" sz="1000" dirty="0"/>
          </a:p>
          <a:p>
            <a:r>
              <a:rPr lang="en-US" sz="2400" dirty="0"/>
              <a:t>II). Advanced tutorial</a:t>
            </a:r>
          </a:p>
          <a:p>
            <a:endParaRPr lang="en-US" sz="1000" dirty="0"/>
          </a:p>
          <a:p>
            <a:pPr marL="342900" indent="-342900">
              <a:buFont typeface="Arial" panose="020B0604020202020204" pitchFamily="34" charset="0"/>
              <a:buChar char="•"/>
            </a:pPr>
            <a:r>
              <a:rPr lang="en-US" sz="2000" dirty="0"/>
              <a:t>Fuel cell model based</a:t>
            </a:r>
          </a:p>
          <a:p>
            <a:pPr marL="342900" indent="-342900">
              <a:buFont typeface="Arial" panose="020B0604020202020204" pitchFamily="34" charset="0"/>
              <a:buChar char="•"/>
            </a:pPr>
            <a:r>
              <a:rPr lang="en-US" sz="2000" dirty="0"/>
              <a:t>Parameter sweep</a:t>
            </a:r>
          </a:p>
          <a:p>
            <a:pPr marL="342900" indent="-342900">
              <a:buFont typeface="Arial" panose="020B0604020202020204" pitchFamily="34" charset="0"/>
              <a:buChar char="•"/>
            </a:pPr>
            <a:r>
              <a:rPr lang="en-US" sz="2000" dirty="0"/>
              <a:t>Batch sweep</a:t>
            </a:r>
          </a:p>
          <a:p>
            <a:pPr marL="342900" indent="-342900">
              <a:buFont typeface="Arial" panose="020B0604020202020204" pitchFamily="34" charset="0"/>
              <a:buChar char="•"/>
            </a:pPr>
            <a:r>
              <a:rPr lang="en-US" sz="2000" dirty="0"/>
              <a:t>Implement equations to COMSOL model</a:t>
            </a:r>
          </a:p>
        </p:txBody>
      </p:sp>
    </p:spTree>
    <p:extLst>
      <p:ext uri="{BB962C8B-B14F-4D97-AF65-F5344CB8AC3E}">
        <p14:creationId xmlns:p14="http://schemas.microsoft.com/office/powerpoint/2010/main" val="1307299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4" name="Rectangle 3">
            <a:extLst>
              <a:ext uri="{FF2B5EF4-FFF2-40B4-BE49-F238E27FC236}">
                <a16:creationId xmlns:a16="http://schemas.microsoft.com/office/drawing/2014/main" id="{CDA0F414-EF0A-8E3D-F7B2-0104ACFE95A4}"/>
              </a:ext>
            </a:extLst>
          </p:cNvPr>
          <p:cNvSpPr/>
          <p:nvPr/>
        </p:nvSpPr>
        <p:spPr>
          <a:xfrm>
            <a:off x="0" y="1136318"/>
            <a:ext cx="2275840"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File transfer</a:t>
            </a:r>
          </a:p>
        </p:txBody>
      </p:sp>
      <p:sp>
        <p:nvSpPr>
          <p:cNvPr id="5" name="TextBox 4">
            <a:extLst>
              <a:ext uri="{FF2B5EF4-FFF2-40B4-BE49-F238E27FC236}">
                <a16:creationId xmlns:a16="http://schemas.microsoft.com/office/drawing/2014/main" id="{B6B30CF8-8D57-5D6C-2DB7-8B3EC9AA83F4}"/>
              </a:ext>
            </a:extLst>
          </p:cNvPr>
          <p:cNvSpPr txBox="1"/>
          <p:nvPr/>
        </p:nvSpPr>
        <p:spPr>
          <a:xfrm>
            <a:off x="413715" y="1858794"/>
            <a:ext cx="2062886" cy="369332"/>
          </a:xfrm>
          <a:prstGeom prst="rect">
            <a:avLst/>
          </a:prstGeom>
          <a:noFill/>
        </p:spPr>
        <p:txBody>
          <a:bodyPr wrap="square" rtlCol="0">
            <a:spAutoFit/>
          </a:bodyPr>
          <a:lstStyle/>
          <a:p>
            <a:r>
              <a:rPr lang="en-US" dirty="0"/>
              <a:t>Local Workstation</a:t>
            </a:r>
          </a:p>
        </p:txBody>
      </p:sp>
      <p:sp>
        <p:nvSpPr>
          <p:cNvPr id="6" name="TextBox 5">
            <a:extLst>
              <a:ext uri="{FF2B5EF4-FFF2-40B4-BE49-F238E27FC236}">
                <a16:creationId xmlns:a16="http://schemas.microsoft.com/office/drawing/2014/main" id="{9B8525C0-CAAE-BD67-36CD-B18A2CD3DBE7}"/>
              </a:ext>
            </a:extLst>
          </p:cNvPr>
          <p:cNvSpPr txBox="1"/>
          <p:nvPr/>
        </p:nvSpPr>
        <p:spPr>
          <a:xfrm>
            <a:off x="4867860" y="1858794"/>
            <a:ext cx="823772" cy="369332"/>
          </a:xfrm>
          <a:prstGeom prst="rect">
            <a:avLst/>
          </a:prstGeom>
          <a:noFill/>
        </p:spPr>
        <p:txBody>
          <a:bodyPr wrap="square" rtlCol="0">
            <a:spAutoFit/>
          </a:bodyPr>
          <a:lstStyle/>
          <a:p>
            <a:r>
              <a:rPr lang="en-US" dirty="0"/>
              <a:t>Kestrel</a:t>
            </a:r>
          </a:p>
        </p:txBody>
      </p:sp>
      <p:cxnSp>
        <p:nvCxnSpPr>
          <p:cNvPr id="8" name="Straight Arrow Connector 7">
            <a:extLst>
              <a:ext uri="{FF2B5EF4-FFF2-40B4-BE49-F238E27FC236}">
                <a16:creationId xmlns:a16="http://schemas.microsoft.com/office/drawing/2014/main" id="{062CE1F3-0250-B901-6669-EFAB6C086D79}"/>
              </a:ext>
            </a:extLst>
          </p:cNvPr>
          <p:cNvCxnSpPr/>
          <p:nvPr/>
        </p:nvCxnSpPr>
        <p:spPr>
          <a:xfrm>
            <a:off x="2545689" y="1945844"/>
            <a:ext cx="20994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CC05677-BD10-9C26-E9A7-88FEA28C9241}"/>
              </a:ext>
            </a:extLst>
          </p:cNvPr>
          <p:cNvSpPr txBox="1"/>
          <p:nvPr/>
        </p:nvSpPr>
        <p:spPr>
          <a:xfrm>
            <a:off x="2596896" y="1565453"/>
            <a:ext cx="1945843" cy="400110"/>
          </a:xfrm>
          <a:prstGeom prst="rect">
            <a:avLst/>
          </a:prstGeom>
          <a:noFill/>
        </p:spPr>
        <p:txBody>
          <a:bodyPr wrap="square" rtlCol="0">
            <a:spAutoFit/>
          </a:bodyPr>
          <a:lstStyle/>
          <a:p>
            <a:pPr algn="ctr"/>
            <a:r>
              <a:rPr lang="en-US" sz="1000" dirty="0"/>
              <a:t>Model created in COMSOL GUI on local machine</a:t>
            </a:r>
          </a:p>
        </p:txBody>
      </p:sp>
      <p:sp>
        <p:nvSpPr>
          <p:cNvPr id="10" name="TextBox 9">
            <a:extLst>
              <a:ext uri="{FF2B5EF4-FFF2-40B4-BE49-F238E27FC236}">
                <a16:creationId xmlns:a16="http://schemas.microsoft.com/office/drawing/2014/main" id="{C278AE70-A9A9-7332-76FA-031EAB20C2CA}"/>
              </a:ext>
            </a:extLst>
          </p:cNvPr>
          <p:cNvSpPr txBox="1"/>
          <p:nvPr/>
        </p:nvSpPr>
        <p:spPr>
          <a:xfrm>
            <a:off x="2699309" y="2171640"/>
            <a:ext cx="1945843" cy="400110"/>
          </a:xfrm>
          <a:prstGeom prst="rect">
            <a:avLst/>
          </a:prstGeom>
          <a:noFill/>
        </p:spPr>
        <p:txBody>
          <a:bodyPr wrap="square" rtlCol="0">
            <a:spAutoFit/>
          </a:bodyPr>
          <a:lstStyle/>
          <a:p>
            <a:pPr algn="ctr"/>
            <a:r>
              <a:rPr lang="en-US" sz="1000" dirty="0"/>
              <a:t>Computed COMSOL model on Kestrel</a:t>
            </a:r>
          </a:p>
        </p:txBody>
      </p:sp>
      <p:cxnSp>
        <p:nvCxnSpPr>
          <p:cNvPr id="11" name="Straight Arrow Connector 10">
            <a:extLst>
              <a:ext uri="{FF2B5EF4-FFF2-40B4-BE49-F238E27FC236}">
                <a16:creationId xmlns:a16="http://schemas.microsoft.com/office/drawing/2014/main" id="{39FFD6B3-D2CB-EB5D-BD32-7700467A3E1C}"/>
              </a:ext>
            </a:extLst>
          </p:cNvPr>
          <p:cNvCxnSpPr>
            <a:cxnSpLocks/>
          </p:cNvCxnSpPr>
          <p:nvPr/>
        </p:nvCxnSpPr>
        <p:spPr>
          <a:xfrm flipH="1">
            <a:off x="2494483" y="2155791"/>
            <a:ext cx="21506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0E5D34C-955C-82AB-1994-40F59DF731F6}"/>
              </a:ext>
            </a:extLst>
          </p:cNvPr>
          <p:cNvSpPr txBox="1"/>
          <p:nvPr/>
        </p:nvSpPr>
        <p:spPr>
          <a:xfrm>
            <a:off x="356352" y="3894095"/>
            <a:ext cx="5644055" cy="369332"/>
          </a:xfrm>
          <a:prstGeom prst="rect">
            <a:avLst/>
          </a:prstGeom>
          <a:noFill/>
        </p:spPr>
        <p:txBody>
          <a:bodyPr wrap="square" rtlCol="0">
            <a:spAutoFit/>
          </a:bodyPr>
          <a:lstStyle/>
          <a:p>
            <a:r>
              <a:rPr lang="en-US" dirty="0" err="1"/>
              <a:t>Cyberduck</a:t>
            </a:r>
            <a:r>
              <a:rPr lang="en-US" dirty="0"/>
              <a:t>: </a:t>
            </a:r>
            <a:r>
              <a:rPr lang="en-US" dirty="0">
                <a:hlinkClick r:id="rId3"/>
              </a:rPr>
              <a:t>https://cyberduck.io/</a:t>
            </a:r>
            <a:r>
              <a:rPr lang="en-US" dirty="0"/>
              <a:t> </a:t>
            </a:r>
          </a:p>
        </p:txBody>
      </p:sp>
      <p:sp>
        <p:nvSpPr>
          <p:cNvPr id="16" name="TextBox 15">
            <a:extLst>
              <a:ext uri="{FF2B5EF4-FFF2-40B4-BE49-F238E27FC236}">
                <a16:creationId xmlns:a16="http://schemas.microsoft.com/office/drawing/2014/main" id="{FA86AE12-E3C6-E2FD-BF06-33FB9CE0A4DA}"/>
              </a:ext>
            </a:extLst>
          </p:cNvPr>
          <p:cNvSpPr txBox="1"/>
          <p:nvPr/>
        </p:nvSpPr>
        <p:spPr>
          <a:xfrm>
            <a:off x="356352" y="2642971"/>
            <a:ext cx="6426929" cy="923330"/>
          </a:xfrm>
          <a:prstGeom prst="rect">
            <a:avLst/>
          </a:prstGeom>
          <a:noFill/>
        </p:spPr>
        <p:txBody>
          <a:bodyPr wrap="square">
            <a:spAutoFit/>
          </a:bodyPr>
          <a:lstStyle/>
          <a:p>
            <a:r>
              <a:rPr lang="en-US" b="0" i="1" dirty="0" err="1">
                <a:solidFill>
                  <a:srgbClr val="212121"/>
                </a:solidFill>
                <a:effectLst/>
              </a:rPr>
              <a:t>Cyberduck</a:t>
            </a:r>
            <a:r>
              <a:rPr lang="en-US" b="0" i="1" dirty="0">
                <a:solidFill>
                  <a:srgbClr val="212121"/>
                </a:solidFill>
                <a:effectLst/>
              </a:rPr>
              <a:t> can be used to securely transfer files between your local computer running Windows, Linux or MacOS to a remote computer running Linux.</a:t>
            </a:r>
            <a:endParaRPr lang="en-US" dirty="0"/>
          </a:p>
        </p:txBody>
      </p:sp>
    </p:spTree>
    <p:extLst>
      <p:ext uri="{BB962C8B-B14F-4D97-AF65-F5344CB8AC3E}">
        <p14:creationId xmlns:p14="http://schemas.microsoft.com/office/powerpoint/2010/main" val="319522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4" name="Rectangle 3">
            <a:extLst>
              <a:ext uri="{FF2B5EF4-FFF2-40B4-BE49-F238E27FC236}">
                <a16:creationId xmlns:a16="http://schemas.microsoft.com/office/drawing/2014/main" id="{CDA0F414-EF0A-8E3D-F7B2-0104ACFE95A4}"/>
              </a:ext>
            </a:extLst>
          </p:cNvPr>
          <p:cNvSpPr/>
          <p:nvPr/>
        </p:nvSpPr>
        <p:spPr>
          <a:xfrm>
            <a:off x="-1" y="1136318"/>
            <a:ext cx="2699309"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File transfer: setup </a:t>
            </a:r>
            <a:r>
              <a:rPr lang="en-US" sz="1400" b="1" dirty="0" err="1">
                <a:solidFill>
                  <a:srgbClr val="000000"/>
                </a:solidFill>
                <a:latin typeface="Times New Roman" panose="02020603050405020304" pitchFamily="18" charset="0"/>
                <a:cs typeface="Times New Roman" panose="02020603050405020304" pitchFamily="18" charset="0"/>
              </a:rPr>
              <a:t>cyberduck</a:t>
            </a:r>
            <a:endParaRPr lang="en-US" sz="1400" b="1" dirty="0">
              <a:solidFill>
                <a:srgbClr val="000000"/>
              </a:solidFill>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BBBD9D89-0ED7-2ED2-AF4F-07DD2CC67FD5}"/>
              </a:ext>
            </a:extLst>
          </p:cNvPr>
          <p:cNvPicPr>
            <a:picLocks noChangeAspect="1"/>
          </p:cNvPicPr>
          <p:nvPr/>
        </p:nvPicPr>
        <p:blipFill>
          <a:blip r:embed="rId3"/>
          <a:stretch>
            <a:fillRect/>
          </a:stretch>
        </p:blipFill>
        <p:spPr>
          <a:xfrm>
            <a:off x="103915" y="2947396"/>
            <a:ext cx="2069156" cy="1828800"/>
          </a:xfrm>
          <a:prstGeom prst="rect">
            <a:avLst/>
          </a:prstGeom>
        </p:spPr>
      </p:pic>
      <p:sp>
        <p:nvSpPr>
          <p:cNvPr id="12" name="TextBox 11">
            <a:extLst>
              <a:ext uri="{FF2B5EF4-FFF2-40B4-BE49-F238E27FC236}">
                <a16:creationId xmlns:a16="http://schemas.microsoft.com/office/drawing/2014/main" id="{2C68B4E0-9682-6A95-402A-69032B1F3C2D}"/>
              </a:ext>
            </a:extLst>
          </p:cNvPr>
          <p:cNvSpPr txBox="1"/>
          <p:nvPr/>
        </p:nvSpPr>
        <p:spPr>
          <a:xfrm>
            <a:off x="-48224" y="1972421"/>
            <a:ext cx="2123090" cy="276999"/>
          </a:xfrm>
          <a:prstGeom prst="rect">
            <a:avLst/>
          </a:prstGeom>
          <a:noFill/>
        </p:spPr>
        <p:txBody>
          <a:bodyPr wrap="square" rtlCol="0">
            <a:spAutoFit/>
          </a:bodyPr>
          <a:lstStyle/>
          <a:p>
            <a:r>
              <a:rPr lang="en-US" sz="1200" dirty="0"/>
              <a:t>1. Open </a:t>
            </a:r>
            <a:r>
              <a:rPr lang="en-US" sz="1200" dirty="0" err="1"/>
              <a:t>Cyberduck</a:t>
            </a:r>
            <a:r>
              <a:rPr lang="en-US" sz="1200" dirty="0"/>
              <a:t> application</a:t>
            </a:r>
          </a:p>
        </p:txBody>
      </p:sp>
      <p:sp>
        <p:nvSpPr>
          <p:cNvPr id="13" name="TextBox 12">
            <a:extLst>
              <a:ext uri="{FF2B5EF4-FFF2-40B4-BE49-F238E27FC236}">
                <a16:creationId xmlns:a16="http://schemas.microsoft.com/office/drawing/2014/main" id="{FD77D6A9-D764-157C-1B6C-9484E09300B1}"/>
              </a:ext>
            </a:extLst>
          </p:cNvPr>
          <p:cNvSpPr txBox="1"/>
          <p:nvPr/>
        </p:nvSpPr>
        <p:spPr>
          <a:xfrm>
            <a:off x="2231994" y="1649255"/>
            <a:ext cx="2959590" cy="1200329"/>
          </a:xfrm>
          <a:prstGeom prst="rect">
            <a:avLst/>
          </a:prstGeom>
          <a:noFill/>
        </p:spPr>
        <p:txBody>
          <a:bodyPr wrap="square" rtlCol="0">
            <a:spAutoFit/>
          </a:bodyPr>
          <a:lstStyle/>
          <a:p>
            <a:r>
              <a:rPr lang="en-US" sz="1200" dirty="0"/>
              <a:t>2. Open connection</a:t>
            </a:r>
          </a:p>
          <a:p>
            <a:r>
              <a:rPr lang="en-US" sz="1200" dirty="0"/>
              <a:t>    - SFTP(SSH File Transfer Protocol)</a:t>
            </a:r>
          </a:p>
          <a:p>
            <a:r>
              <a:rPr lang="en-US" sz="1200" dirty="0"/>
              <a:t>    - Server: </a:t>
            </a:r>
            <a:r>
              <a:rPr lang="en-US" sz="1200" dirty="0" err="1"/>
              <a:t>kestrel.hpc.nrel.gov</a:t>
            </a:r>
            <a:endParaRPr lang="en-US" sz="1200" dirty="0"/>
          </a:p>
          <a:p>
            <a:r>
              <a:rPr lang="en-US" sz="1200" dirty="0"/>
              <a:t>    - port: 22</a:t>
            </a:r>
          </a:p>
          <a:p>
            <a:r>
              <a:rPr lang="en-US" sz="1200" dirty="0"/>
              <a:t>    - Username</a:t>
            </a:r>
          </a:p>
          <a:p>
            <a:r>
              <a:rPr lang="en-US" sz="1200" dirty="0"/>
              <a:t>    - Password</a:t>
            </a:r>
          </a:p>
        </p:txBody>
      </p:sp>
      <p:pic>
        <p:nvPicPr>
          <p:cNvPr id="19" name="Picture 18" descr="A screenshot of a computer&#10;&#10;Description automatically generated">
            <a:extLst>
              <a:ext uri="{FF2B5EF4-FFF2-40B4-BE49-F238E27FC236}">
                <a16:creationId xmlns:a16="http://schemas.microsoft.com/office/drawing/2014/main" id="{E21D70B1-6FA7-9D6F-22BC-8BED8E8D44F5}"/>
              </a:ext>
            </a:extLst>
          </p:cNvPr>
          <p:cNvPicPr>
            <a:picLocks noChangeAspect="1"/>
          </p:cNvPicPr>
          <p:nvPr/>
        </p:nvPicPr>
        <p:blipFill>
          <a:blip r:embed="rId4"/>
          <a:stretch>
            <a:fillRect/>
          </a:stretch>
        </p:blipFill>
        <p:spPr>
          <a:xfrm>
            <a:off x="2411198" y="2947396"/>
            <a:ext cx="2083091" cy="182880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B71BFD8-EE3E-F1F7-6AA1-AAFF3CB6C4CE}"/>
              </a:ext>
            </a:extLst>
          </p:cNvPr>
          <p:cNvPicPr>
            <a:picLocks noChangeAspect="1"/>
          </p:cNvPicPr>
          <p:nvPr/>
        </p:nvPicPr>
        <p:blipFill>
          <a:blip r:embed="rId5"/>
          <a:stretch>
            <a:fillRect/>
          </a:stretch>
        </p:blipFill>
        <p:spPr>
          <a:xfrm>
            <a:off x="4732416" y="2947396"/>
            <a:ext cx="2080566" cy="1828800"/>
          </a:xfrm>
          <a:prstGeom prst="rect">
            <a:avLst/>
          </a:prstGeom>
        </p:spPr>
      </p:pic>
      <p:sp>
        <p:nvSpPr>
          <p:cNvPr id="22" name="TextBox 21">
            <a:extLst>
              <a:ext uri="{FF2B5EF4-FFF2-40B4-BE49-F238E27FC236}">
                <a16:creationId xmlns:a16="http://schemas.microsoft.com/office/drawing/2014/main" id="{0DBDDF48-6341-A97A-06F9-C71D50A0101A}"/>
              </a:ext>
            </a:extLst>
          </p:cNvPr>
          <p:cNvSpPr txBox="1"/>
          <p:nvPr/>
        </p:nvSpPr>
        <p:spPr>
          <a:xfrm>
            <a:off x="4689892" y="1972421"/>
            <a:ext cx="2123090" cy="461665"/>
          </a:xfrm>
          <a:prstGeom prst="rect">
            <a:avLst/>
          </a:prstGeom>
          <a:noFill/>
        </p:spPr>
        <p:txBody>
          <a:bodyPr wrap="square" rtlCol="0">
            <a:spAutoFit/>
          </a:bodyPr>
          <a:lstStyle/>
          <a:p>
            <a:pPr algn="ctr"/>
            <a:r>
              <a:rPr lang="en-US" sz="1200" dirty="0"/>
              <a:t>3. Shows home directory on Kestrel</a:t>
            </a:r>
          </a:p>
        </p:txBody>
      </p:sp>
    </p:spTree>
    <p:extLst>
      <p:ext uri="{BB962C8B-B14F-4D97-AF65-F5344CB8AC3E}">
        <p14:creationId xmlns:p14="http://schemas.microsoft.com/office/powerpoint/2010/main" val="2885050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4" name="Rectangle 3">
            <a:extLst>
              <a:ext uri="{FF2B5EF4-FFF2-40B4-BE49-F238E27FC236}">
                <a16:creationId xmlns:a16="http://schemas.microsoft.com/office/drawing/2014/main" id="{CDA0F414-EF0A-8E3D-F7B2-0104ACFE95A4}"/>
              </a:ext>
            </a:extLst>
          </p:cNvPr>
          <p:cNvSpPr/>
          <p:nvPr/>
        </p:nvSpPr>
        <p:spPr>
          <a:xfrm>
            <a:off x="-1" y="1136318"/>
            <a:ext cx="2699309"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File transfer</a:t>
            </a:r>
          </a:p>
        </p:txBody>
      </p:sp>
      <p:sp>
        <p:nvSpPr>
          <p:cNvPr id="12" name="TextBox 11">
            <a:extLst>
              <a:ext uri="{FF2B5EF4-FFF2-40B4-BE49-F238E27FC236}">
                <a16:creationId xmlns:a16="http://schemas.microsoft.com/office/drawing/2014/main" id="{2C68B4E0-9682-6A95-402A-69032B1F3C2D}"/>
              </a:ext>
            </a:extLst>
          </p:cNvPr>
          <p:cNvSpPr txBox="1"/>
          <p:nvPr/>
        </p:nvSpPr>
        <p:spPr>
          <a:xfrm>
            <a:off x="806605" y="1761452"/>
            <a:ext cx="2123090" cy="276999"/>
          </a:xfrm>
          <a:prstGeom prst="rect">
            <a:avLst/>
          </a:prstGeom>
          <a:noFill/>
        </p:spPr>
        <p:txBody>
          <a:bodyPr wrap="square" rtlCol="0">
            <a:spAutoFit/>
          </a:bodyPr>
          <a:lstStyle/>
          <a:p>
            <a:r>
              <a:rPr lang="en-US" sz="1200" dirty="0"/>
              <a:t>4. Go to projects directory</a:t>
            </a:r>
          </a:p>
        </p:txBody>
      </p:sp>
      <p:pic>
        <p:nvPicPr>
          <p:cNvPr id="5" name="Picture 4" descr="A screenshot of a computer&#10;&#10;Description automatically generated">
            <a:extLst>
              <a:ext uri="{FF2B5EF4-FFF2-40B4-BE49-F238E27FC236}">
                <a16:creationId xmlns:a16="http://schemas.microsoft.com/office/drawing/2014/main" id="{1A25BB30-E060-DB7D-5872-8BAA12CDA11A}"/>
              </a:ext>
            </a:extLst>
          </p:cNvPr>
          <p:cNvPicPr>
            <a:picLocks noChangeAspect="1"/>
          </p:cNvPicPr>
          <p:nvPr/>
        </p:nvPicPr>
        <p:blipFill>
          <a:blip r:embed="rId3"/>
          <a:stretch>
            <a:fillRect/>
          </a:stretch>
        </p:blipFill>
        <p:spPr>
          <a:xfrm>
            <a:off x="595140" y="2351091"/>
            <a:ext cx="2098050" cy="1828800"/>
          </a:xfrm>
          <a:prstGeom prst="rect">
            <a:avLst/>
          </a:prstGeom>
        </p:spPr>
      </p:pic>
      <p:sp>
        <p:nvSpPr>
          <p:cNvPr id="6" name="TextBox 5">
            <a:extLst>
              <a:ext uri="{FF2B5EF4-FFF2-40B4-BE49-F238E27FC236}">
                <a16:creationId xmlns:a16="http://schemas.microsoft.com/office/drawing/2014/main" id="{8CCCDA0A-F7B6-E9B9-FC4E-A0766E1D8556}"/>
              </a:ext>
            </a:extLst>
          </p:cNvPr>
          <p:cNvSpPr txBox="1"/>
          <p:nvPr/>
        </p:nvSpPr>
        <p:spPr>
          <a:xfrm>
            <a:off x="3791670" y="1392120"/>
            <a:ext cx="2123090" cy="830997"/>
          </a:xfrm>
          <a:prstGeom prst="rect">
            <a:avLst/>
          </a:prstGeom>
          <a:noFill/>
        </p:spPr>
        <p:txBody>
          <a:bodyPr wrap="square" rtlCol="0">
            <a:spAutoFit/>
          </a:bodyPr>
          <a:lstStyle/>
          <a:p>
            <a:r>
              <a:rPr lang="en-US" sz="1200" dirty="0"/>
              <a:t>5. Drag files or folders to upload to or download from Kestrel and edit files as on laptop</a:t>
            </a:r>
          </a:p>
        </p:txBody>
      </p:sp>
      <p:pic>
        <p:nvPicPr>
          <p:cNvPr id="9" name="Picture 8" descr="A screenshot of a computer&#10;&#10;Description automatically generated">
            <a:extLst>
              <a:ext uri="{FF2B5EF4-FFF2-40B4-BE49-F238E27FC236}">
                <a16:creationId xmlns:a16="http://schemas.microsoft.com/office/drawing/2014/main" id="{C97A13F3-2775-ACA0-F737-674C10C1CB8B}"/>
              </a:ext>
            </a:extLst>
          </p:cNvPr>
          <p:cNvPicPr>
            <a:picLocks noChangeAspect="1"/>
          </p:cNvPicPr>
          <p:nvPr/>
        </p:nvPicPr>
        <p:blipFill>
          <a:blip r:embed="rId4"/>
          <a:stretch>
            <a:fillRect/>
          </a:stretch>
        </p:blipFill>
        <p:spPr>
          <a:xfrm>
            <a:off x="3791670" y="2326844"/>
            <a:ext cx="2103120" cy="2361456"/>
          </a:xfrm>
          <a:prstGeom prst="rect">
            <a:avLst/>
          </a:prstGeom>
        </p:spPr>
      </p:pic>
    </p:spTree>
    <p:extLst>
      <p:ext uri="{BB962C8B-B14F-4D97-AF65-F5344CB8AC3E}">
        <p14:creationId xmlns:p14="http://schemas.microsoft.com/office/powerpoint/2010/main" val="744606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5" name="TextBox 4">
            <a:extLst>
              <a:ext uri="{FF2B5EF4-FFF2-40B4-BE49-F238E27FC236}">
                <a16:creationId xmlns:a16="http://schemas.microsoft.com/office/drawing/2014/main" id="{DCCA43B8-CF3B-F1AE-6404-345A8EB92077}"/>
              </a:ext>
            </a:extLst>
          </p:cNvPr>
          <p:cNvSpPr txBox="1"/>
          <p:nvPr/>
        </p:nvSpPr>
        <p:spPr>
          <a:xfrm>
            <a:off x="111760" y="1203960"/>
            <a:ext cx="6743514" cy="3785652"/>
          </a:xfrm>
          <a:prstGeom prst="rect">
            <a:avLst/>
          </a:prstGeom>
          <a:noFill/>
        </p:spPr>
        <p:txBody>
          <a:bodyPr wrap="square">
            <a:spAutoFit/>
          </a:bodyPr>
          <a:lstStyle/>
          <a:p>
            <a:r>
              <a:rPr lang="en-US" sz="1000" i="1" dirty="0">
                <a:latin typeface="Consolas" panose="020B0609020204030204" pitchFamily="49" charset="0"/>
                <a:cs typeface="Consolas" panose="020B0609020204030204" pitchFamily="49" charset="0"/>
              </a:rPr>
              <a:t>#!/bin/bash</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--job-name=</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-batch-beam</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--time=00:20:00</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--nodes=1</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--account=&lt;your-allocation-id&gt;</a:t>
            </a:r>
          </a:p>
          <a:p>
            <a:r>
              <a:rPr lang="en-US" sz="1000" i="1" dirty="0">
                <a:latin typeface="Consolas" panose="020B0609020204030204" pitchFamily="49" charset="0"/>
                <a:cs typeface="Consolas" panose="020B0609020204030204" pitchFamily="49" charset="0"/>
              </a:rPr>
              <a:t>#SBATCH –-partition=short</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--output=</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a:t>
            </a:r>
            <a:r>
              <a:rPr lang="en-US" sz="1000" i="1" dirty="0" err="1">
                <a:latin typeface="Consolas" panose="020B0609020204030204" pitchFamily="49" charset="0"/>
                <a:cs typeface="Consolas" panose="020B0609020204030204" pitchFamily="49" charset="0"/>
              </a:rPr>
              <a:t>j.out</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--error=</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a:t>
            </a:r>
            <a:r>
              <a:rPr lang="en-US" sz="1000" i="1" dirty="0" err="1">
                <a:latin typeface="Consolas" panose="020B0609020204030204" pitchFamily="49" charset="0"/>
                <a:cs typeface="Consolas" panose="020B0609020204030204" pitchFamily="49" charset="0"/>
              </a:rPr>
              <a:t>j.err</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This helps ensure your job runs from the directory</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from which you ran the </a:t>
            </a:r>
            <a:r>
              <a:rPr lang="en-US" sz="1000" i="1" dirty="0" err="1">
                <a:latin typeface="Consolas" panose="020B0609020204030204" pitchFamily="49" charset="0"/>
                <a:cs typeface="Consolas" panose="020B0609020204030204" pitchFamily="49" charset="0"/>
              </a:rPr>
              <a:t>sbatch</a:t>
            </a:r>
            <a:r>
              <a:rPr lang="en-US" sz="1000" i="1" dirty="0">
                <a:latin typeface="Consolas" panose="020B0609020204030204" pitchFamily="49" charset="0"/>
                <a:cs typeface="Consolas" panose="020B0609020204030204" pitchFamily="49" charset="0"/>
              </a:rPr>
              <a:t> command</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cd $SLURM_SUBMIT_DIR</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Set up environment, and list to </a:t>
            </a:r>
            <a:r>
              <a:rPr lang="en-US" sz="1000" i="1" dirty="0" err="1">
                <a:latin typeface="Consolas" panose="020B0609020204030204" pitchFamily="49" charset="0"/>
                <a:cs typeface="Consolas" panose="020B0609020204030204" pitchFamily="49" charset="0"/>
              </a:rPr>
              <a:t>stdout</a:t>
            </a:r>
            <a:r>
              <a:rPr lang="en-US" sz="1000" i="1" dirty="0">
                <a:latin typeface="Consolas" panose="020B0609020204030204" pitchFamily="49" charset="0"/>
                <a:cs typeface="Consolas" panose="020B0609020204030204" pitchFamily="49" charset="0"/>
              </a:rPr>
              <a:t> for verification</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module purge</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module load </a:t>
            </a:r>
            <a:r>
              <a:rPr lang="en-US" sz="1000" i="1" dirty="0" err="1">
                <a:latin typeface="Consolas" panose="020B0609020204030204" pitchFamily="49" charset="0"/>
                <a:cs typeface="Consolas" panose="020B0609020204030204" pitchFamily="49" charset="0"/>
              </a:rPr>
              <a:t>comsol</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=$SLURM_SUBMIT_DIR/</a:t>
            </a:r>
            <a:r>
              <a:rPr lang="en-US" sz="1000" i="1" dirty="0" err="1">
                <a:latin typeface="Consolas" panose="020B0609020204030204" pitchFamily="49" charset="0"/>
                <a:cs typeface="Consolas" panose="020B0609020204030204" pitchFamily="49" charset="0"/>
              </a:rPr>
              <a:t>myinputfile.mph</a:t>
            </a: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outputfile</a:t>
            </a:r>
            <a:r>
              <a:rPr lang="en-US" sz="1000" i="1" dirty="0">
                <a:latin typeface="Consolas" panose="020B0609020204030204" pitchFamily="49" charset="0"/>
                <a:cs typeface="Consolas" panose="020B0609020204030204" pitchFamily="49" charset="0"/>
              </a:rPr>
              <a:t>=$SLURM_SUBMIT_DIR/</a:t>
            </a:r>
            <a:r>
              <a:rPr lang="en-US" sz="1000" i="1" dirty="0" err="1">
                <a:latin typeface="Consolas" panose="020B0609020204030204" pitchFamily="49" charset="0"/>
                <a:cs typeface="Consolas" panose="020B0609020204030204" pitchFamily="49" charset="0"/>
              </a:rPr>
              <a:t>myoutputfilename</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Run a COMSOL job with 104 threads.</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-np = number of threads per rank</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 batch -np 104 -</a:t>
            </a: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outputfile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outputfile</a:t>
            </a:r>
            <a:endParaRPr lang="en-US" sz="1000" i="1"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F9FB32EA-9BFC-436D-D968-B013253D1B03}"/>
              </a:ext>
            </a:extLst>
          </p:cNvPr>
          <p:cNvSpPr txBox="1"/>
          <p:nvPr/>
        </p:nvSpPr>
        <p:spPr>
          <a:xfrm>
            <a:off x="3873134" y="1315549"/>
            <a:ext cx="2791826" cy="1754326"/>
          </a:xfrm>
          <a:prstGeom prst="rect">
            <a:avLst/>
          </a:prstGeom>
          <a:noFill/>
          <a:ln>
            <a:solidFill>
              <a:srgbClr val="FF0000"/>
            </a:solidFill>
          </a:ln>
        </p:spPr>
        <p:txBody>
          <a:bodyPr wrap="square" rtlCol="0">
            <a:spAutoFit/>
          </a:bodyPr>
          <a:lstStyle/>
          <a:p>
            <a:pPr marL="285750" indent="-285750" algn="just">
              <a:buFont typeface="Arial" panose="020B0604020202020204" pitchFamily="34" charset="0"/>
              <a:buChar char="•"/>
            </a:pPr>
            <a:r>
              <a:rPr lang="en-US" dirty="0">
                <a:solidFill>
                  <a:srgbClr val="FF0000"/>
                </a:solidFill>
              </a:rPr>
              <a:t>Run on single node with multiple cores.</a:t>
            </a:r>
          </a:p>
          <a:p>
            <a:pPr algn="just"/>
            <a:endParaRPr lang="en-US" dirty="0">
              <a:solidFill>
                <a:srgbClr val="FF0000"/>
              </a:solidFill>
            </a:endParaRPr>
          </a:p>
          <a:p>
            <a:pPr marL="285750" indent="-285750" algn="just">
              <a:buFont typeface="Arial" panose="020B0604020202020204" pitchFamily="34" charset="0"/>
              <a:buChar char="•"/>
            </a:pPr>
            <a:r>
              <a:rPr lang="en-US" dirty="0">
                <a:solidFill>
                  <a:srgbClr val="FF0000"/>
                </a:solidFill>
              </a:rPr>
              <a:t>Computing on GPU nodes is not currently supported by COMSOL!</a:t>
            </a:r>
          </a:p>
        </p:txBody>
      </p:sp>
    </p:spTree>
    <p:extLst>
      <p:ext uri="{BB962C8B-B14F-4D97-AF65-F5344CB8AC3E}">
        <p14:creationId xmlns:p14="http://schemas.microsoft.com/office/powerpoint/2010/main" val="218911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3" name="TextBox 2">
            <a:extLst>
              <a:ext uri="{FF2B5EF4-FFF2-40B4-BE49-F238E27FC236}">
                <a16:creationId xmlns:a16="http://schemas.microsoft.com/office/drawing/2014/main" id="{540EDB42-F990-AD6E-7D57-ABE2CAD09404}"/>
              </a:ext>
            </a:extLst>
          </p:cNvPr>
          <p:cNvSpPr txBox="1"/>
          <p:nvPr/>
        </p:nvSpPr>
        <p:spPr>
          <a:xfrm>
            <a:off x="132926" y="1262410"/>
            <a:ext cx="6532034" cy="369332"/>
          </a:xfrm>
          <a:prstGeom prst="rect">
            <a:avLst/>
          </a:prstGeom>
          <a:noFill/>
        </p:spPr>
        <p:txBody>
          <a:bodyPr wrap="square" rtlCol="0">
            <a:spAutoFit/>
          </a:bodyPr>
          <a:lstStyle/>
          <a:p>
            <a:r>
              <a:rPr lang="en-US" dirty="0">
                <a:solidFill>
                  <a:schemeClr val="accent1"/>
                </a:solidFill>
              </a:rPr>
              <a:t>Create, save, and submit the </a:t>
            </a:r>
            <a:r>
              <a:rPr lang="en-US" i="1" dirty="0" err="1">
                <a:solidFill>
                  <a:schemeClr val="accent1"/>
                </a:solidFill>
                <a:latin typeface="Consolas" panose="020B0609020204030204" pitchFamily="49" charset="0"/>
                <a:cs typeface="Consolas" panose="020B0609020204030204" pitchFamily="49" charset="0"/>
              </a:rPr>
              <a:t>sbatch</a:t>
            </a:r>
            <a:r>
              <a:rPr lang="en-US" dirty="0">
                <a:solidFill>
                  <a:schemeClr val="accent1"/>
                </a:solidFill>
              </a:rPr>
              <a:t> file</a:t>
            </a:r>
            <a:endParaRPr lang="en-US" sz="1200" i="1"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D31558A-3FBC-EC7D-2CC3-1D9DF76DCFAE}"/>
              </a:ext>
            </a:extLst>
          </p:cNvPr>
          <p:cNvSpPr txBox="1"/>
          <p:nvPr/>
        </p:nvSpPr>
        <p:spPr>
          <a:xfrm>
            <a:off x="21166" y="1631742"/>
            <a:ext cx="6855274" cy="3539430"/>
          </a:xfrm>
          <a:prstGeom prst="rect">
            <a:avLst/>
          </a:prstGeom>
          <a:noFill/>
        </p:spPr>
        <p:txBody>
          <a:bodyPr wrap="square">
            <a:spAutoFit/>
          </a:bodyPr>
          <a:lstStyle/>
          <a:p>
            <a:pPr marL="285750" indent="-285750">
              <a:buFont typeface="Arial" panose="020B0604020202020204" pitchFamily="34" charset="0"/>
              <a:buChar char="•"/>
            </a:pPr>
            <a:r>
              <a:rPr lang="en-US" sz="1600" dirty="0">
                <a:cs typeface="Consolas" panose="020B0609020204030204" pitchFamily="49" charset="0"/>
              </a:rPr>
              <a:t>Create and save the </a:t>
            </a:r>
            <a:r>
              <a:rPr lang="en-US" sz="1600" dirty="0" err="1">
                <a:cs typeface="Consolas" panose="020B0609020204030204" pitchFamily="49" charset="0"/>
              </a:rPr>
              <a:t>sbatch</a:t>
            </a:r>
            <a:r>
              <a:rPr lang="en-US" sz="1600" dirty="0">
                <a:cs typeface="Consolas" panose="020B0609020204030204" pitchFamily="49" charset="0"/>
              </a:rPr>
              <a:t> file:</a:t>
            </a:r>
          </a:p>
          <a:p>
            <a:pPr marL="285750" indent="-285750">
              <a:buFont typeface="Arial" panose="020B0604020202020204" pitchFamily="34" charset="0"/>
              <a:buChar char="•"/>
            </a:pPr>
            <a:endParaRPr lang="en-US" sz="800" dirty="0">
              <a:cs typeface="Consolas" panose="020B0609020204030204" pitchFamily="49" charset="0"/>
            </a:endParaRPr>
          </a:p>
          <a:p>
            <a:r>
              <a:rPr lang="en-US" sz="1600" dirty="0">
                <a:cs typeface="Consolas" panose="020B0609020204030204" pitchFamily="49" charset="0"/>
              </a:rPr>
              <a:t>      cd ~                                                        # get to home directory</a:t>
            </a:r>
          </a:p>
          <a:p>
            <a:r>
              <a:rPr lang="en-US" sz="1600" dirty="0">
                <a:cs typeface="Consolas" panose="020B0609020204030204" pitchFamily="49" charset="0"/>
              </a:rPr>
              <a:t>      </a:t>
            </a:r>
            <a:r>
              <a:rPr lang="en-US" sz="1600" dirty="0" err="1">
                <a:cs typeface="Consolas" panose="020B0609020204030204" pitchFamily="49" charset="0"/>
              </a:rPr>
              <a:t>mkdir</a:t>
            </a:r>
            <a:r>
              <a:rPr lang="en-US" sz="1600" dirty="0">
                <a:cs typeface="Consolas" panose="020B0609020204030204" pitchFamily="49" charset="0"/>
              </a:rPr>
              <a:t> </a:t>
            </a:r>
            <a:r>
              <a:rPr lang="en-US" sz="1600" dirty="0" err="1">
                <a:cs typeface="Consolas" panose="020B0609020204030204" pitchFamily="49" charset="0"/>
              </a:rPr>
              <a:t>comsol_beam</a:t>
            </a:r>
            <a:r>
              <a:rPr lang="en-US" sz="1600" dirty="0">
                <a:cs typeface="Consolas" panose="020B0609020204030204" pitchFamily="49" charset="0"/>
              </a:rPr>
              <a:t>                           # create a directory to save the </a:t>
            </a:r>
            <a:r>
              <a:rPr lang="en-US" sz="1600" dirty="0" err="1">
                <a:cs typeface="Consolas" panose="020B0609020204030204" pitchFamily="49" charset="0"/>
              </a:rPr>
              <a:t>sbatch</a:t>
            </a:r>
            <a:r>
              <a:rPr lang="en-US" sz="1600" dirty="0">
                <a:cs typeface="Consolas" panose="020B0609020204030204" pitchFamily="49" charset="0"/>
              </a:rPr>
              <a:t> file</a:t>
            </a:r>
          </a:p>
          <a:p>
            <a:r>
              <a:rPr lang="en-US" sz="1600" dirty="0">
                <a:cs typeface="Consolas" panose="020B0609020204030204" pitchFamily="49" charset="0"/>
              </a:rPr>
              <a:t>      cd  ~/</a:t>
            </a:r>
            <a:r>
              <a:rPr lang="en-US" sz="1600" dirty="0" err="1">
                <a:cs typeface="Consolas" panose="020B0609020204030204" pitchFamily="49" charset="0"/>
              </a:rPr>
              <a:t>comsol_beam</a:t>
            </a:r>
            <a:r>
              <a:rPr lang="en-US" sz="1600" dirty="0">
                <a:cs typeface="Consolas" panose="020B0609020204030204" pitchFamily="49" charset="0"/>
              </a:rPr>
              <a:t>                            # get to the created directory </a:t>
            </a:r>
          </a:p>
          <a:p>
            <a:r>
              <a:rPr lang="en-US" sz="1600" dirty="0">
                <a:cs typeface="Consolas" panose="020B0609020204030204" pitchFamily="49" charset="0"/>
              </a:rPr>
              <a:t>      touch </a:t>
            </a:r>
            <a:r>
              <a:rPr lang="en-US" sz="1600" dirty="0" err="1">
                <a:cs typeface="Consolas" panose="020B0609020204030204" pitchFamily="49" charset="0"/>
              </a:rPr>
              <a:t>submit_comsol.slurm</a:t>
            </a:r>
            <a:r>
              <a:rPr lang="en-US" sz="1600" dirty="0">
                <a:cs typeface="Consolas" panose="020B0609020204030204" pitchFamily="49" charset="0"/>
              </a:rPr>
              <a:t>             # create </a:t>
            </a:r>
            <a:r>
              <a:rPr lang="en-US" sz="1600" dirty="0" err="1">
                <a:cs typeface="Consolas" panose="020B0609020204030204" pitchFamily="49" charset="0"/>
              </a:rPr>
              <a:t>sbatch</a:t>
            </a:r>
            <a:r>
              <a:rPr lang="en-US" sz="1600" dirty="0">
                <a:cs typeface="Consolas" panose="020B0609020204030204" pitchFamily="49" charset="0"/>
              </a:rPr>
              <a:t> file</a:t>
            </a:r>
          </a:p>
          <a:p>
            <a:r>
              <a:rPr lang="en-US" sz="1600" dirty="0">
                <a:cs typeface="Consolas" panose="020B0609020204030204" pitchFamily="49" charset="0"/>
              </a:rPr>
              <a:t>     # copy the script in last slide to </a:t>
            </a:r>
            <a:r>
              <a:rPr lang="en-US" sz="1600" dirty="0" err="1">
                <a:cs typeface="Consolas" panose="020B0609020204030204" pitchFamily="49" charset="0"/>
              </a:rPr>
              <a:t>submit_comsol.slurm</a:t>
            </a:r>
            <a:r>
              <a:rPr lang="en-US" sz="1600" dirty="0">
                <a:cs typeface="Consolas" panose="020B0609020204030204" pitchFamily="49" charset="0"/>
              </a:rPr>
              <a:t> (vim)</a:t>
            </a:r>
          </a:p>
          <a:p>
            <a:pPr marL="285750" indent="-285750">
              <a:buFont typeface="Arial" panose="020B0604020202020204" pitchFamily="34" charset="0"/>
              <a:buChar char="•"/>
            </a:pPr>
            <a:endParaRPr lang="en-US" sz="800" dirty="0">
              <a:cs typeface="Consolas" panose="020B0609020204030204" pitchFamily="49" charset="0"/>
            </a:endParaRPr>
          </a:p>
          <a:p>
            <a:pPr marL="285750" indent="-285750">
              <a:buFont typeface="Arial" panose="020B0604020202020204" pitchFamily="34" charset="0"/>
              <a:buChar char="•"/>
            </a:pPr>
            <a:r>
              <a:rPr lang="en-US" sz="1600" dirty="0">
                <a:cs typeface="Consolas" panose="020B0609020204030204" pitchFamily="49" charset="0"/>
              </a:rPr>
              <a:t>cd to the directory where the </a:t>
            </a:r>
            <a:r>
              <a:rPr lang="en-US" sz="1600" i="1" dirty="0" err="1">
                <a:latin typeface="Consolas" panose="020B0609020204030204" pitchFamily="49" charset="0"/>
                <a:cs typeface="Consolas" panose="020B0609020204030204" pitchFamily="49" charset="0"/>
              </a:rPr>
              <a:t>sbatch</a:t>
            </a:r>
            <a:r>
              <a:rPr lang="en-US" sz="1600" dirty="0">
                <a:cs typeface="Consolas" panose="020B0609020204030204" pitchFamily="49" charset="0"/>
              </a:rPr>
              <a:t> file is located:</a:t>
            </a:r>
          </a:p>
          <a:p>
            <a:pPr marL="285750" indent="-285750">
              <a:buFont typeface="Arial" panose="020B0604020202020204" pitchFamily="34" charset="0"/>
              <a:buChar char="•"/>
            </a:pPr>
            <a:endParaRPr lang="en-US" sz="800" dirty="0">
              <a:cs typeface="Consolas" panose="020B0609020204030204" pitchFamily="49" charset="0"/>
            </a:endParaRPr>
          </a:p>
          <a:p>
            <a:r>
              <a:rPr lang="en-US" sz="1600" dirty="0">
                <a:cs typeface="Consolas" panose="020B0609020204030204" pitchFamily="49" charset="0"/>
              </a:rPr>
              <a:t>      </a:t>
            </a:r>
            <a:r>
              <a:rPr lang="en-US" sz="1600" i="1" dirty="0">
                <a:latin typeface="Consolas" panose="020B0609020204030204" pitchFamily="49" charset="0"/>
                <a:cs typeface="Consolas" panose="020B0609020204030204" pitchFamily="49" charset="0"/>
              </a:rPr>
              <a:t>cd ~/</a:t>
            </a:r>
            <a:r>
              <a:rPr lang="en-US" sz="1600" i="1" dirty="0" err="1">
                <a:latin typeface="Consolas" panose="020B0609020204030204" pitchFamily="49" charset="0"/>
                <a:cs typeface="Consolas" panose="020B0609020204030204" pitchFamily="49" charset="0"/>
              </a:rPr>
              <a:t>comsol_beam</a:t>
            </a:r>
            <a:endParaRPr lang="en-US" sz="1600" i="1" dirty="0">
              <a:latin typeface="Consolas" panose="020B0609020204030204" pitchFamily="49" charset="0"/>
              <a:cs typeface="Consolas" panose="020B0609020204030204" pitchFamily="49" charset="0"/>
            </a:endParaRPr>
          </a:p>
          <a:p>
            <a:endParaRPr lang="en-US" sz="800" i="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1600" dirty="0">
                <a:cs typeface="Consolas" panose="020B0609020204030204" pitchFamily="49" charset="0"/>
              </a:rPr>
              <a:t>Submit the job:</a:t>
            </a:r>
          </a:p>
          <a:p>
            <a:pPr marL="285750" indent="-285750">
              <a:buFont typeface="Arial" panose="020B0604020202020204" pitchFamily="34" charset="0"/>
              <a:buChar char="•"/>
            </a:pPr>
            <a:endParaRPr lang="en-US" sz="800" dirty="0">
              <a:cs typeface="Consolas" panose="020B0609020204030204" pitchFamily="49" charset="0"/>
            </a:endParaRPr>
          </a:p>
          <a:p>
            <a:r>
              <a:rPr lang="en-US" sz="1600" dirty="0">
                <a:cs typeface="Consolas" panose="020B0609020204030204" pitchFamily="49" charset="0"/>
              </a:rPr>
              <a:t>      </a:t>
            </a:r>
            <a:r>
              <a:rPr lang="en-US" sz="1600" i="1" dirty="0" err="1">
                <a:latin typeface="Consolas" panose="020B0609020204030204" pitchFamily="49" charset="0"/>
                <a:cs typeface="Consolas" panose="020B0609020204030204" pitchFamily="49" charset="0"/>
              </a:rPr>
              <a:t>sbatch</a:t>
            </a:r>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submit_comsol.slurm</a:t>
            </a:r>
            <a:endParaRPr lang="en-US" sz="1600" i="1" dirty="0">
              <a:latin typeface="Consolas" panose="020B0609020204030204" pitchFamily="49" charset="0"/>
              <a:cs typeface="Consolas" panose="020B0609020204030204" pitchFamily="49" charset="0"/>
            </a:endParaRPr>
          </a:p>
          <a:p>
            <a:endParaRPr lang="en-US" sz="1600" dirty="0">
              <a:cs typeface="Consolas" panose="020B0609020204030204" pitchFamily="49" charset="0"/>
            </a:endParaRPr>
          </a:p>
        </p:txBody>
      </p:sp>
    </p:spTree>
    <p:extLst>
      <p:ext uri="{BB962C8B-B14F-4D97-AF65-F5344CB8AC3E}">
        <p14:creationId xmlns:p14="http://schemas.microsoft.com/office/powerpoint/2010/main" val="45356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4" name="TextBox 3">
            <a:extLst>
              <a:ext uri="{FF2B5EF4-FFF2-40B4-BE49-F238E27FC236}">
                <a16:creationId xmlns:a16="http://schemas.microsoft.com/office/drawing/2014/main" id="{5543EFAC-9071-E3E0-030D-422200ED5E3A}"/>
              </a:ext>
            </a:extLst>
          </p:cNvPr>
          <p:cNvSpPr txBox="1"/>
          <p:nvPr/>
        </p:nvSpPr>
        <p:spPr>
          <a:xfrm>
            <a:off x="0" y="2373900"/>
            <a:ext cx="2220800" cy="1477328"/>
          </a:xfrm>
          <a:prstGeom prst="rect">
            <a:avLst/>
          </a:prstGeom>
          <a:noFill/>
        </p:spPr>
        <p:txBody>
          <a:bodyPr wrap="square" rtlCol="0">
            <a:spAutoFit/>
          </a:bodyPr>
          <a:lstStyle/>
          <a:p>
            <a:pPr marL="285750" indent="-285750">
              <a:buFont typeface="Arial" panose="020B0604020202020204" pitchFamily="34" charset="0"/>
              <a:buChar char="•"/>
            </a:pPr>
            <a:r>
              <a:rPr lang="en-US" sz="1200" dirty="0" err="1"/>
              <a:t>comsol_beam.mph</a:t>
            </a:r>
            <a:r>
              <a:rPr lang="en-US" sz="1200" dirty="0"/>
              <a:t>:</a:t>
            </a:r>
          </a:p>
          <a:p>
            <a:r>
              <a:rPr lang="en-US" sz="1200" dirty="0"/>
              <a:t>COMSOL model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200" dirty="0" err="1"/>
              <a:t>Comsol_beam_result.mph</a:t>
            </a:r>
            <a:r>
              <a:rPr lang="en-US" sz="1200" dirty="0"/>
              <a:t>:</a:t>
            </a:r>
          </a:p>
          <a:p>
            <a:r>
              <a:rPr lang="en-US" sz="1200" dirty="0"/>
              <a:t>calculated model with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7" name="Picture 6" descr="A screenshot of a computer&#10;&#10;Description automatically generated">
            <a:extLst>
              <a:ext uri="{FF2B5EF4-FFF2-40B4-BE49-F238E27FC236}">
                <a16:creationId xmlns:a16="http://schemas.microsoft.com/office/drawing/2014/main" id="{E2D4E4D5-DB95-8CCB-365A-CF87F45C0AAC}"/>
              </a:ext>
            </a:extLst>
          </p:cNvPr>
          <p:cNvPicPr>
            <a:picLocks noChangeAspect="1"/>
          </p:cNvPicPr>
          <p:nvPr/>
        </p:nvPicPr>
        <p:blipFill>
          <a:blip r:embed="rId3"/>
          <a:stretch>
            <a:fillRect/>
          </a:stretch>
        </p:blipFill>
        <p:spPr>
          <a:xfrm>
            <a:off x="2129360" y="1740964"/>
            <a:ext cx="4634474" cy="2743200"/>
          </a:xfrm>
          <a:prstGeom prst="rect">
            <a:avLst/>
          </a:prstGeom>
        </p:spPr>
      </p:pic>
    </p:spTree>
    <p:extLst>
      <p:ext uri="{BB962C8B-B14F-4D97-AF65-F5344CB8AC3E}">
        <p14:creationId xmlns:p14="http://schemas.microsoft.com/office/powerpoint/2010/main" val="110937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5" name="TextBox 4">
            <a:extLst>
              <a:ext uri="{FF2B5EF4-FFF2-40B4-BE49-F238E27FC236}">
                <a16:creationId xmlns:a16="http://schemas.microsoft.com/office/drawing/2014/main" id="{DCCA43B8-CF3B-F1AE-6404-345A8EB92077}"/>
              </a:ext>
            </a:extLst>
          </p:cNvPr>
          <p:cNvSpPr txBox="1"/>
          <p:nvPr/>
        </p:nvSpPr>
        <p:spPr>
          <a:xfrm>
            <a:off x="55880" y="1219999"/>
            <a:ext cx="6743514" cy="3785652"/>
          </a:xfrm>
          <a:prstGeom prst="rect">
            <a:avLst/>
          </a:prstGeom>
          <a:noFill/>
        </p:spPr>
        <p:txBody>
          <a:bodyPr wrap="square">
            <a:spAutoFit/>
          </a:bodyPr>
          <a:lstStyle/>
          <a:p>
            <a:r>
              <a:rPr lang="en-US" sz="1000" dirty="0"/>
              <a:t>#!/bin/bash</a:t>
            </a:r>
            <a:br>
              <a:rPr lang="en-US" sz="1000" dirty="0"/>
            </a:br>
            <a:r>
              <a:rPr lang="en-US" sz="1000" dirty="0"/>
              <a:t>#SBATCH --job-name=comsol-batch-4proc</a:t>
            </a:r>
            <a:br>
              <a:rPr lang="en-US" sz="1000" dirty="0"/>
            </a:br>
            <a:r>
              <a:rPr lang="en-US" sz="1000" dirty="0"/>
              <a:t>#SBATCH --time=00:20:00</a:t>
            </a:r>
            <a:br>
              <a:rPr lang="en-US" sz="1000" dirty="0"/>
            </a:br>
            <a:r>
              <a:rPr lang="en-US" sz="1000" dirty="0"/>
              <a:t>#SBATCH --nodes=</a:t>
            </a:r>
            <a:r>
              <a:rPr lang="en-US" sz="1000" dirty="0">
                <a:solidFill>
                  <a:srgbClr val="FF0000"/>
                </a:solidFill>
              </a:rPr>
              <a:t>2</a:t>
            </a:r>
            <a:br>
              <a:rPr lang="en-US" sz="1000" dirty="0"/>
            </a:br>
            <a:r>
              <a:rPr lang="en-US" sz="1000" dirty="0">
                <a:solidFill>
                  <a:srgbClr val="FF0000"/>
                </a:solidFill>
              </a:rPr>
              <a:t>#SBATCH --</a:t>
            </a:r>
            <a:r>
              <a:rPr lang="en-US" sz="1000" dirty="0" err="1">
                <a:solidFill>
                  <a:srgbClr val="FF0000"/>
                </a:solidFill>
              </a:rPr>
              <a:t>ntasks</a:t>
            </a:r>
            <a:r>
              <a:rPr lang="en-US" sz="1000" dirty="0">
                <a:solidFill>
                  <a:srgbClr val="FF0000"/>
                </a:solidFill>
              </a:rPr>
              <a:t>-per-node=2</a:t>
            </a:r>
            <a:br>
              <a:rPr lang="en-US" sz="1000" dirty="0"/>
            </a:br>
            <a:r>
              <a:rPr lang="en-US" sz="1000" dirty="0"/>
              <a:t>#SBATCH --account=&lt;your-allocation-id&gt;</a:t>
            </a:r>
          </a:p>
          <a:p>
            <a:r>
              <a:rPr lang="en-US" sz="1000" dirty="0"/>
              <a:t>#SBATCH –partition=short</a:t>
            </a:r>
            <a:br>
              <a:rPr lang="en-US" sz="1000" dirty="0"/>
            </a:br>
            <a:r>
              <a:rPr lang="en-US" sz="1000" dirty="0"/>
              <a:t>#SBATCH --output=</a:t>
            </a:r>
            <a:r>
              <a:rPr lang="en-US" sz="1000" dirty="0" err="1"/>
              <a:t>comsol</a:t>
            </a:r>
            <a:r>
              <a:rPr lang="en-US" sz="1000" dirty="0"/>
              <a:t>-%</a:t>
            </a:r>
            <a:r>
              <a:rPr lang="en-US" sz="1000" dirty="0" err="1"/>
              <a:t>j.out</a:t>
            </a:r>
            <a:br>
              <a:rPr lang="en-US" sz="1000" dirty="0"/>
            </a:br>
            <a:r>
              <a:rPr lang="en-US" sz="1000" dirty="0"/>
              <a:t>#SBATCH --error=</a:t>
            </a:r>
            <a:r>
              <a:rPr lang="en-US" sz="1000" dirty="0" err="1"/>
              <a:t>comsol</a:t>
            </a:r>
            <a:r>
              <a:rPr lang="en-US" sz="1000" dirty="0"/>
              <a:t>-%</a:t>
            </a:r>
            <a:r>
              <a:rPr lang="en-US" sz="1000" dirty="0" err="1"/>
              <a:t>j.err</a:t>
            </a:r>
            <a:br>
              <a:rPr lang="en-US" sz="1000" dirty="0"/>
            </a:br>
            <a:r>
              <a:rPr lang="en-US" sz="1000" dirty="0"/>
              <a:t># This helps ensure your job runs from the directory</a:t>
            </a:r>
            <a:br>
              <a:rPr lang="en-US" sz="1000" dirty="0"/>
            </a:br>
            <a:r>
              <a:rPr lang="en-US" sz="1000" dirty="0"/>
              <a:t># from which you ran the </a:t>
            </a:r>
            <a:r>
              <a:rPr lang="en-US" sz="1000" dirty="0" err="1"/>
              <a:t>sbatch</a:t>
            </a:r>
            <a:r>
              <a:rPr lang="en-US" sz="1000" dirty="0"/>
              <a:t> command</a:t>
            </a:r>
            <a:br>
              <a:rPr lang="en-US" sz="1000" dirty="0"/>
            </a:br>
            <a:r>
              <a:rPr lang="en-US" sz="1000" dirty="0"/>
              <a:t>cd $SLURM_SUBMIT_DIR</a:t>
            </a:r>
            <a:br>
              <a:rPr lang="en-US" sz="1000" dirty="0"/>
            </a:br>
            <a:r>
              <a:rPr lang="en-US" sz="1000" dirty="0"/>
              <a:t># Set up environment, and list to </a:t>
            </a:r>
            <a:r>
              <a:rPr lang="en-US" sz="1000" dirty="0" err="1"/>
              <a:t>stdout</a:t>
            </a:r>
            <a:r>
              <a:rPr lang="en-US" sz="1000" dirty="0"/>
              <a:t> for verification</a:t>
            </a:r>
            <a:br>
              <a:rPr lang="en-US" sz="1000" dirty="0"/>
            </a:br>
            <a:r>
              <a:rPr lang="en-US" sz="1000" dirty="0"/>
              <a:t>module purge</a:t>
            </a:r>
            <a:br>
              <a:rPr lang="en-US" sz="1000" dirty="0"/>
            </a:br>
            <a:r>
              <a:rPr lang="en-US" sz="1000" dirty="0"/>
              <a:t>module load </a:t>
            </a:r>
            <a:r>
              <a:rPr lang="en-US" sz="1000" dirty="0" err="1"/>
              <a:t>comsol</a:t>
            </a:r>
            <a:br>
              <a:rPr lang="en-US" sz="1000" dirty="0"/>
            </a:br>
            <a:r>
              <a:rPr lang="en-US" sz="1000" dirty="0" err="1"/>
              <a:t>inputfile</a:t>
            </a:r>
            <a:r>
              <a:rPr lang="en-US" sz="1000" dirty="0"/>
              <a:t>=$SLURM_SUBMIT_DIR/</a:t>
            </a:r>
            <a:r>
              <a:rPr lang="en-US" sz="1000" dirty="0" err="1"/>
              <a:t>myinputfile.mph</a:t>
            </a:r>
            <a:br>
              <a:rPr lang="en-US" sz="1000" dirty="0"/>
            </a:br>
            <a:r>
              <a:rPr lang="en-US" sz="1000" dirty="0" err="1"/>
              <a:t>outputfile</a:t>
            </a:r>
            <a:r>
              <a:rPr lang="en-US" sz="1000" dirty="0"/>
              <a:t>=$SLURM_SUBMIT_DIR/</a:t>
            </a:r>
            <a:r>
              <a:rPr lang="en-US" sz="1000" dirty="0" err="1"/>
              <a:t>myoutputfilename</a:t>
            </a:r>
            <a:br>
              <a:rPr lang="en-US" sz="1000" dirty="0"/>
            </a:br>
            <a:br>
              <a:rPr lang="en-US" sz="1000" dirty="0"/>
            </a:br>
            <a:r>
              <a:rPr lang="en-US" sz="1000" dirty="0"/>
              <a:t># Run a 2-node, 4-rank parallel COMSOL job with  threads for each rank.</a:t>
            </a:r>
            <a:br>
              <a:rPr lang="en-US" sz="1000" dirty="0"/>
            </a:br>
            <a:r>
              <a:rPr lang="en-US" sz="1000" dirty="0"/>
              <a:t># -</a:t>
            </a:r>
            <a:r>
              <a:rPr lang="en-US" sz="1000" dirty="0" err="1"/>
              <a:t>nn</a:t>
            </a:r>
            <a:r>
              <a:rPr lang="en-US" sz="1000" dirty="0"/>
              <a:t> = total number of MPI ranks</a:t>
            </a:r>
            <a:br>
              <a:rPr lang="en-US" sz="1000" dirty="0"/>
            </a:br>
            <a:r>
              <a:rPr lang="en-US" sz="1000" dirty="0"/>
              <a:t># -</a:t>
            </a:r>
            <a:r>
              <a:rPr lang="en-US" sz="1000" dirty="0" err="1"/>
              <a:t>nnhost</a:t>
            </a:r>
            <a:r>
              <a:rPr lang="en-US" sz="1000" dirty="0"/>
              <a:t> = number of MPI ranks per host</a:t>
            </a:r>
            <a:br>
              <a:rPr lang="en-US" sz="1000" dirty="0"/>
            </a:br>
            <a:r>
              <a:rPr lang="en-US" sz="1000" dirty="0"/>
              <a:t># -np = number of threads per rank</a:t>
            </a:r>
            <a:br>
              <a:rPr lang="en-US" sz="1000" dirty="0"/>
            </a:br>
            <a:br>
              <a:rPr lang="en-US" sz="1000" dirty="0"/>
            </a:br>
            <a:r>
              <a:rPr lang="en-US" sz="1000" dirty="0" err="1"/>
              <a:t>comsol</a:t>
            </a:r>
            <a:r>
              <a:rPr lang="en-US" sz="1000" dirty="0"/>
              <a:t> </a:t>
            </a:r>
            <a:r>
              <a:rPr lang="en-US" sz="1000" dirty="0">
                <a:solidFill>
                  <a:srgbClr val="FF0000"/>
                </a:solidFill>
              </a:rPr>
              <a:t>–</a:t>
            </a:r>
            <a:r>
              <a:rPr lang="en-US" sz="1000" dirty="0" err="1">
                <a:solidFill>
                  <a:srgbClr val="FF0000"/>
                </a:solidFill>
              </a:rPr>
              <a:t>nn</a:t>
            </a:r>
            <a:r>
              <a:rPr lang="en-US" sz="1000" dirty="0">
                <a:solidFill>
                  <a:srgbClr val="FF0000"/>
                </a:solidFill>
              </a:rPr>
              <a:t> 4 -</a:t>
            </a:r>
            <a:r>
              <a:rPr lang="en-US" sz="1000" dirty="0" err="1">
                <a:solidFill>
                  <a:srgbClr val="FF0000"/>
                </a:solidFill>
              </a:rPr>
              <a:t>nnhost</a:t>
            </a:r>
            <a:r>
              <a:rPr lang="en-US" sz="1000" dirty="0">
                <a:solidFill>
                  <a:srgbClr val="FF0000"/>
                </a:solidFill>
              </a:rPr>
              <a:t> 2 batch </a:t>
            </a:r>
            <a:r>
              <a:rPr lang="en-US" sz="1000" dirty="0"/>
              <a:t>-np 52 -</a:t>
            </a:r>
            <a:r>
              <a:rPr lang="en-US" sz="1000" dirty="0" err="1"/>
              <a:t>inputfile</a:t>
            </a:r>
            <a:r>
              <a:rPr lang="en-US" sz="1000" dirty="0"/>
              <a:t> $</a:t>
            </a:r>
            <a:r>
              <a:rPr lang="en-US" sz="1000" dirty="0" err="1"/>
              <a:t>inputfile</a:t>
            </a:r>
            <a:r>
              <a:rPr lang="en-US" sz="1000" dirty="0"/>
              <a:t> -</a:t>
            </a:r>
            <a:r>
              <a:rPr lang="en-US" sz="1000" dirty="0" err="1"/>
              <a:t>outputfile</a:t>
            </a:r>
            <a:r>
              <a:rPr lang="en-US" sz="1000" dirty="0"/>
              <a:t> $</a:t>
            </a:r>
            <a:r>
              <a:rPr lang="en-US" sz="1000" dirty="0" err="1"/>
              <a:t>outputfile</a:t>
            </a:r>
            <a:endParaRPr lang="en-US" sz="1000" i="1"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F9FB32EA-9BFC-436D-D968-B013253D1B03}"/>
              </a:ext>
            </a:extLst>
          </p:cNvPr>
          <p:cNvSpPr txBox="1"/>
          <p:nvPr/>
        </p:nvSpPr>
        <p:spPr>
          <a:xfrm>
            <a:off x="3873134" y="1315549"/>
            <a:ext cx="2791826" cy="369332"/>
          </a:xfrm>
          <a:prstGeom prst="rect">
            <a:avLst/>
          </a:prstGeom>
          <a:noFill/>
          <a:ln>
            <a:solidFill>
              <a:srgbClr val="FF0000"/>
            </a:solidFill>
          </a:ln>
        </p:spPr>
        <p:txBody>
          <a:bodyPr wrap="square" rtlCol="0">
            <a:spAutoFit/>
          </a:bodyPr>
          <a:lstStyle/>
          <a:p>
            <a:pPr marL="285750" indent="-285750" algn="just">
              <a:buFont typeface="Arial" panose="020B0604020202020204" pitchFamily="34" charset="0"/>
              <a:buChar char="•"/>
            </a:pPr>
            <a:r>
              <a:rPr lang="en-US" dirty="0">
                <a:solidFill>
                  <a:srgbClr val="FF0000"/>
                </a:solidFill>
              </a:rPr>
              <a:t>Run on multiple nodes</a:t>
            </a:r>
          </a:p>
        </p:txBody>
      </p:sp>
    </p:spTree>
    <p:extLst>
      <p:ext uri="{BB962C8B-B14F-4D97-AF65-F5344CB8AC3E}">
        <p14:creationId xmlns:p14="http://schemas.microsoft.com/office/powerpoint/2010/main" val="652301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5" name="TextBox 4">
            <a:extLst>
              <a:ext uri="{FF2B5EF4-FFF2-40B4-BE49-F238E27FC236}">
                <a16:creationId xmlns:a16="http://schemas.microsoft.com/office/drawing/2014/main" id="{DCCA43B8-CF3B-F1AE-6404-345A8EB92077}"/>
              </a:ext>
            </a:extLst>
          </p:cNvPr>
          <p:cNvSpPr txBox="1"/>
          <p:nvPr/>
        </p:nvSpPr>
        <p:spPr>
          <a:xfrm>
            <a:off x="111760" y="1203960"/>
            <a:ext cx="6743514" cy="3785652"/>
          </a:xfrm>
          <a:prstGeom prst="rect">
            <a:avLst/>
          </a:prstGeom>
          <a:noFill/>
        </p:spPr>
        <p:txBody>
          <a:bodyPr wrap="square">
            <a:spAutoFit/>
          </a:bodyPr>
          <a:lstStyle/>
          <a:p>
            <a:r>
              <a:rPr lang="en-US" sz="1000" i="1" dirty="0">
                <a:latin typeface="Consolas" panose="020B0609020204030204" pitchFamily="49" charset="0"/>
                <a:cs typeface="Consolas" panose="020B0609020204030204" pitchFamily="49" charset="0"/>
              </a:rPr>
              <a:t>#!/bin/bash</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--job-name=</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-batch-beam</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--time=00:20:00</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--nodes=1</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--account=&lt;your-allocation-id&gt;</a:t>
            </a:r>
          </a:p>
          <a:p>
            <a:r>
              <a:rPr lang="en-US" sz="1000" i="1" dirty="0">
                <a:latin typeface="Consolas" panose="020B0609020204030204" pitchFamily="49" charset="0"/>
                <a:cs typeface="Consolas" panose="020B0609020204030204" pitchFamily="49" charset="0"/>
              </a:rPr>
              <a:t>#SBATCH –-partition=</a:t>
            </a:r>
            <a:r>
              <a:rPr lang="en-US" sz="1000" i="1" dirty="0">
                <a:solidFill>
                  <a:srgbClr val="FF0000"/>
                </a:solidFill>
                <a:latin typeface="Consolas" panose="020B0609020204030204" pitchFamily="49" charset="0"/>
                <a:cs typeface="Consolas" panose="020B0609020204030204" pitchFamily="49" charset="0"/>
              </a:rPr>
              <a:t>shared</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--output=</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a:t>
            </a:r>
            <a:r>
              <a:rPr lang="en-US" sz="1000" i="1" dirty="0" err="1">
                <a:latin typeface="Consolas" panose="020B0609020204030204" pitchFamily="49" charset="0"/>
                <a:cs typeface="Consolas" panose="020B0609020204030204" pitchFamily="49" charset="0"/>
              </a:rPr>
              <a:t>j.out</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#SBATCH --error=</a:t>
            </a: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a:t>
            </a:r>
            <a:r>
              <a:rPr lang="en-US" sz="1000" i="1" dirty="0" err="1">
                <a:latin typeface="Consolas" panose="020B0609020204030204" pitchFamily="49" charset="0"/>
                <a:cs typeface="Consolas" panose="020B0609020204030204" pitchFamily="49" charset="0"/>
              </a:rPr>
              <a:t>j.err</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This helps ensure your job runs from the directory</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from which you ran the </a:t>
            </a:r>
            <a:r>
              <a:rPr lang="en-US" sz="1000" i="1" dirty="0" err="1">
                <a:latin typeface="Consolas" panose="020B0609020204030204" pitchFamily="49" charset="0"/>
                <a:cs typeface="Consolas" panose="020B0609020204030204" pitchFamily="49" charset="0"/>
              </a:rPr>
              <a:t>sbatch</a:t>
            </a:r>
            <a:r>
              <a:rPr lang="en-US" sz="1000" i="1" dirty="0">
                <a:latin typeface="Consolas" panose="020B0609020204030204" pitchFamily="49" charset="0"/>
                <a:cs typeface="Consolas" panose="020B0609020204030204" pitchFamily="49" charset="0"/>
              </a:rPr>
              <a:t> command</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cd $SLURM_SUBMIT_DIR</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Set up environment, and list to </a:t>
            </a:r>
            <a:r>
              <a:rPr lang="en-US" sz="1000" i="1" dirty="0" err="1">
                <a:latin typeface="Consolas" panose="020B0609020204030204" pitchFamily="49" charset="0"/>
                <a:cs typeface="Consolas" panose="020B0609020204030204" pitchFamily="49" charset="0"/>
              </a:rPr>
              <a:t>stdout</a:t>
            </a:r>
            <a:r>
              <a:rPr lang="en-US" sz="1000" i="1" dirty="0">
                <a:latin typeface="Consolas" panose="020B0609020204030204" pitchFamily="49" charset="0"/>
                <a:cs typeface="Consolas" panose="020B0609020204030204" pitchFamily="49" charset="0"/>
              </a:rPr>
              <a:t> for verification</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module purge</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module load </a:t>
            </a:r>
            <a:r>
              <a:rPr lang="en-US" sz="1000" i="1" dirty="0" err="1">
                <a:latin typeface="Consolas" panose="020B0609020204030204" pitchFamily="49" charset="0"/>
                <a:cs typeface="Consolas" panose="020B0609020204030204" pitchFamily="49" charset="0"/>
              </a:rPr>
              <a:t>comsol</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=$SLURM_SUBMIT_DIR/</a:t>
            </a:r>
            <a:r>
              <a:rPr lang="en-US" sz="1000" i="1" dirty="0" err="1">
                <a:latin typeface="Consolas" panose="020B0609020204030204" pitchFamily="49" charset="0"/>
                <a:cs typeface="Consolas" panose="020B0609020204030204" pitchFamily="49" charset="0"/>
              </a:rPr>
              <a:t>myinputfile.mph</a:t>
            </a: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outputfile</a:t>
            </a:r>
            <a:r>
              <a:rPr lang="en-US" sz="1000" i="1" dirty="0">
                <a:latin typeface="Consolas" panose="020B0609020204030204" pitchFamily="49" charset="0"/>
                <a:cs typeface="Consolas" panose="020B0609020204030204" pitchFamily="49" charset="0"/>
              </a:rPr>
              <a:t>=$SLURM_SUBMIT_DIR/</a:t>
            </a:r>
            <a:r>
              <a:rPr lang="en-US" sz="1000" i="1" dirty="0" err="1">
                <a:latin typeface="Consolas" panose="020B0609020204030204" pitchFamily="49" charset="0"/>
                <a:cs typeface="Consolas" panose="020B0609020204030204" pitchFamily="49" charset="0"/>
              </a:rPr>
              <a:t>myoutputfilename</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Run a COMSOL job with 104 threads.</a:t>
            </a:r>
            <a:br>
              <a:rPr lang="en-US" sz="1000" i="1" dirty="0">
                <a:latin typeface="Consolas" panose="020B0609020204030204" pitchFamily="49" charset="0"/>
                <a:cs typeface="Consolas" panose="020B0609020204030204" pitchFamily="49" charset="0"/>
              </a:rPr>
            </a:br>
            <a:r>
              <a:rPr lang="en-US" sz="1000" i="1" dirty="0">
                <a:latin typeface="Consolas" panose="020B0609020204030204" pitchFamily="49" charset="0"/>
                <a:cs typeface="Consolas" panose="020B0609020204030204" pitchFamily="49" charset="0"/>
              </a:rPr>
              <a:t># -np = number of threads per rank</a:t>
            </a:r>
            <a:br>
              <a:rPr lang="en-US" sz="1000" i="1" dirty="0">
                <a:latin typeface="Consolas" panose="020B0609020204030204" pitchFamily="49" charset="0"/>
                <a:cs typeface="Consolas" panose="020B0609020204030204" pitchFamily="49" charset="0"/>
              </a:rPr>
            </a:br>
            <a:br>
              <a:rPr lang="en-US" sz="1000" i="1" dirty="0">
                <a:latin typeface="Consolas" panose="020B0609020204030204" pitchFamily="49" charset="0"/>
                <a:cs typeface="Consolas" panose="020B0609020204030204" pitchFamily="49" charset="0"/>
              </a:rPr>
            </a:br>
            <a:r>
              <a:rPr lang="en-US" sz="1000" i="1" dirty="0" err="1">
                <a:latin typeface="Consolas" panose="020B0609020204030204" pitchFamily="49" charset="0"/>
                <a:cs typeface="Consolas" panose="020B0609020204030204" pitchFamily="49" charset="0"/>
              </a:rPr>
              <a:t>comsol</a:t>
            </a:r>
            <a:r>
              <a:rPr lang="en-US" sz="1000" i="1" dirty="0">
                <a:latin typeface="Consolas" panose="020B0609020204030204" pitchFamily="49" charset="0"/>
                <a:cs typeface="Consolas" panose="020B0609020204030204" pitchFamily="49" charset="0"/>
              </a:rPr>
              <a:t> batch -np 13 -</a:t>
            </a: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inputfile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outputfile</a:t>
            </a:r>
            <a:r>
              <a:rPr lang="en-US" sz="1000" i="1" dirty="0">
                <a:latin typeface="Consolas" panose="020B0609020204030204" pitchFamily="49" charset="0"/>
                <a:cs typeface="Consolas" panose="020B0609020204030204" pitchFamily="49" charset="0"/>
              </a:rPr>
              <a:t> $</a:t>
            </a:r>
            <a:r>
              <a:rPr lang="en-US" sz="1000" i="1" dirty="0" err="1">
                <a:latin typeface="Consolas" panose="020B0609020204030204" pitchFamily="49" charset="0"/>
                <a:cs typeface="Consolas" panose="020B0609020204030204" pitchFamily="49" charset="0"/>
              </a:rPr>
              <a:t>outputfile</a:t>
            </a:r>
            <a:endParaRPr lang="en-US" sz="1000" i="1"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F9FB32EA-9BFC-436D-D968-B013253D1B03}"/>
              </a:ext>
            </a:extLst>
          </p:cNvPr>
          <p:cNvSpPr txBox="1"/>
          <p:nvPr/>
        </p:nvSpPr>
        <p:spPr>
          <a:xfrm>
            <a:off x="3873134" y="1315549"/>
            <a:ext cx="2791826" cy="646331"/>
          </a:xfrm>
          <a:prstGeom prst="rect">
            <a:avLst/>
          </a:prstGeom>
          <a:noFill/>
          <a:ln>
            <a:solidFill>
              <a:srgbClr val="FF0000"/>
            </a:solidFill>
          </a:ln>
        </p:spPr>
        <p:txBody>
          <a:bodyPr wrap="square" rtlCol="0">
            <a:spAutoFit/>
          </a:bodyPr>
          <a:lstStyle/>
          <a:p>
            <a:pPr marL="285750" indent="-285750" algn="just">
              <a:buFont typeface="Arial" panose="020B0604020202020204" pitchFamily="34" charset="0"/>
              <a:buChar char="•"/>
            </a:pPr>
            <a:r>
              <a:rPr lang="en-US" dirty="0">
                <a:solidFill>
                  <a:srgbClr val="FF0000"/>
                </a:solidFill>
              </a:rPr>
              <a:t>Run on shared node with 13 cores.</a:t>
            </a:r>
          </a:p>
        </p:txBody>
      </p:sp>
    </p:spTree>
    <p:extLst>
      <p:ext uri="{BB962C8B-B14F-4D97-AF65-F5344CB8AC3E}">
        <p14:creationId xmlns:p14="http://schemas.microsoft.com/office/powerpoint/2010/main" val="141664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Running COMSOL In Batch Mode</a:t>
            </a:r>
          </a:p>
        </p:txBody>
      </p:sp>
      <p:sp>
        <p:nvSpPr>
          <p:cNvPr id="3" name="Rectangle 2">
            <a:extLst>
              <a:ext uri="{FF2B5EF4-FFF2-40B4-BE49-F238E27FC236}">
                <a16:creationId xmlns:a16="http://schemas.microsoft.com/office/drawing/2014/main" id="{FE3F02C3-EE70-B11F-0A04-32938E6CC600}"/>
              </a:ext>
            </a:extLst>
          </p:cNvPr>
          <p:cNvSpPr/>
          <p:nvPr/>
        </p:nvSpPr>
        <p:spPr>
          <a:xfrm>
            <a:off x="-1" y="1136318"/>
            <a:ext cx="2699309"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Check progress</a:t>
            </a:r>
          </a:p>
        </p:txBody>
      </p:sp>
      <p:sp>
        <p:nvSpPr>
          <p:cNvPr id="6" name="TextBox 5">
            <a:extLst>
              <a:ext uri="{FF2B5EF4-FFF2-40B4-BE49-F238E27FC236}">
                <a16:creationId xmlns:a16="http://schemas.microsoft.com/office/drawing/2014/main" id="{4E5CCC14-F3B5-212E-7403-5102A23BD70B}"/>
              </a:ext>
            </a:extLst>
          </p:cNvPr>
          <p:cNvSpPr txBox="1"/>
          <p:nvPr/>
        </p:nvSpPr>
        <p:spPr>
          <a:xfrm>
            <a:off x="683170" y="1897374"/>
            <a:ext cx="5076497" cy="369332"/>
          </a:xfrm>
          <a:prstGeom prst="rect">
            <a:avLst/>
          </a:prstGeom>
          <a:noFill/>
        </p:spPr>
        <p:txBody>
          <a:bodyPr wrap="square" rtlCol="0">
            <a:spAutoFit/>
          </a:bodyPr>
          <a:lstStyle/>
          <a:p>
            <a:pPr algn="ctr"/>
            <a:r>
              <a:rPr lang="en-US" i="1" dirty="0">
                <a:latin typeface="Consolas" panose="020B0609020204030204" pitchFamily="49" charset="0"/>
                <a:cs typeface="Consolas" panose="020B0609020204030204" pitchFamily="49" charset="0"/>
              </a:rPr>
              <a:t>tail –f </a:t>
            </a:r>
            <a:r>
              <a:rPr lang="en-US" i="1" dirty="0" err="1">
                <a:latin typeface="Consolas" panose="020B0609020204030204" pitchFamily="49" charset="0"/>
                <a:cs typeface="Consolas" panose="020B0609020204030204" pitchFamily="49" charset="0"/>
              </a:rPr>
              <a:t>comsol-jobID.out</a:t>
            </a:r>
            <a:r>
              <a:rPr lang="en-US" i="1" dirty="0">
                <a:latin typeface="Consolas" panose="020B0609020204030204" pitchFamily="49" charset="0"/>
                <a:cs typeface="Consolas" panose="020B0609020204030204" pitchFamily="49" charset="0"/>
              </a:rPr>
              <a:t> </a:t>
            </a:r>
          </a:p>
        </p:txBody>
      </p:sp>
      <p:sp>
        <p:nvSpPr>
          <p:cNvPr id="7" name="TextBox 6">
            <a:extLst>
              <a:ext uri="{FF2B5EF4-FFF2-40B4-BE49-F238E27FC236}">
                <a16:creationId xmlns:a16="http://schemas.microsoft.com/office/drawing/2014/main" id="{3E7304B8-178F-9521-D63C-3DD08467268A}"/>
              </a:ext>
            </a:extLst>
          </p:cNvPr>
          <p:cNvSpPr txBox="1"/>
          <p:nvPr/>
        </p:nvSpPr>
        <p:spPr>
          <a:xfrm>
            <a:off x="189186" y="1481961"/>
            <a:ext cx="4813738" cy="338554"/>
          </a:xfrm>
          <a:prstGeom prst="rect">
            <a:avLst/>
          </a:prstGeom>
          <a:noFill/>
        </p:spPr>
        <p:txBody>
          <a:bodyPr wrap="square" rtlCol="0">
            <a:spAutoFit/>
          </a:bodyPr>
          <a:lstStyle/>
          <a:p>
            <a:r>
              <a:rPr lang="en-US" sz="1600" dirty="0"/>
              <a:t>Show real time progress:</a:t>
            </a:r>
          </a:p>
        </p:txBody>
      </p:sp>
      <p:pic>
        <p:nvPicPr>
          <p:cNvPr id="9" name="Picture 8" descr="A screenshot of a computer&#10;&#10;Description automatically generated">
            <a:extLst>
              <a:ext uri="{FF2B5EF4-FFF2-40B4-BE49-F238E27FC236}">
                <a16:creationId xmlns:a16="http://schemas.microsoft.com/office/drawing/2014/main" id="{4D1F011F-07D2-4A7F-6561-99F575E66AF1}"/>
              </a:ext>
            </a:extLst>
          </p:cNvPr>
          <p:cNvPicPr>
            <a:picLocks noChangeAspect="1"/>
          </p:cNvPicPr>
          <p:nvPr/>
        </p:nvPicPr>
        <p:blipFill>
          <a:blip r:embed="rId3"/>
          <a:stretch>
            <a:fillRect/>
          </a:stretch>
        </p:blipFill>
        <p:spPr>
          <a:xfrm>
            <a:off x="1230246" y="2343565"/>
            <a:ext cx="4171533" cy="2286000"/>
          </a:xfrm>
          <a:prstGeom prst="rect">
            <a:avLst/>
          </a:prstGeom>
        </p:spPr>
      </p:pic>
      <p:sp>
        <p:nvSpPr>
          <p:cNvPr id="10" name="TextBox 9">
            <a:extLst>
              <a:ext uri="{FF2B5EF4-FFF2-40B4-BE49-F238E27FC236}">
                <a16:creationId xmlns:a16="http://schemas.microsoft.com/office/drawing/2014/main" id="{F5A9C286-C461-788F-E619-75C4765B1DB2}"/>
              </a:ext>
            </a:extLst>
          </p:cNvPr>
          <p:cNvSpPr txBox="1"/>
          <p:nvPr/>
        </p:nvSpPr>
        <p:spPr>
          <a:xfrm>
            <a:off x="346841" y="4792717"/>
            <a:ext cx="2480442" cy="369332"/>
          </a:xfrm>
          <a:prstGeom prst="rect">
            <a:avLst/>
          </a:prstGeom>
          <a:noFill/>
        </p:spPr>
        <p:txBody>
          <a:bodyPr wrap="square" rtlCol="0">
            <a:spAutoFit/>
          </a:bodyPr>
          <a:lstStyle/>
          <a:p>
            <a:r>
              <a:rPr lang="en-US" sz="1600" dirty="0"/>
              <a:t>Exit tail:        </a:t>
            </a:r>
            <a:r>
              <a:rPr lang="en-US" i="1" dirty="0" err="1">
                <a:latin typeface="Consolas" panose="020B0609020204030204" pitchFamily="49" charset="0"/>
                <a:cs typeface="Consolas" panose="020B0609020204030204" pitchFamily="49" charset="0"/>
              </a:rPr>
              <a:t>control+c</a:t>
            </a:r>
            <a:endParaRPr lang="en-US" i="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2892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Demo</a:t>
            </a:r>
          </a:p>
        </p:txBody>
      </p:sp>
      <p:sp>
        <p:nvSpPr>
          <p:cNvPr id="4" name="TextBox 3">
            <a:extLst>
              <a:ext uri="{FF2B5EF4-FFF2-40B4-BE49-F238E27FC236}">
                <a16:creationId xmlns:a16="http://schemas.microsoft.com/office/drawing/2014/main" id="{1EAA1CF3-A229-F636-CDAB-32CEFAC2A497}"/>
              </a:ext>
            </a:extLst>
          </p:cNvPr>
          <p:cNvSpPr txBox="1"/>
          <p:nvPr/>
        </p:nvSpPr>
        <p:spPr>
          <a:xfrm>
            <a:off x="497840" y="1915735"/>
            <a:ext cx="6492240" cy="2031325"/>
          </a:xfrm>
          <a:prstGeom prst="rect">
            <a:avLst/>
          </a:prstGeom>
          <a:noFill/>
        </p:spPr>
        <p:txBody>
          <a:bodyPr wrap="square" rtlCol="0">
            <a:spAutoFit/>
          </a:bodyPr>
          <a:lstStyle/>
          <a:p>
            <a:pPr marL="342900" indent="-342900">
              <a:buFont typeface="+mj-lt"/>
              <a:buAutoNum type="arabicPeriod"/>
            </a:pPr>
            <a:r>
              <a:rPr lang="en-US" i="1" dirty="0" err="1">
                <a:latin typeface="Consolas" panose="020B0609020204030204" pitchFamily="49" charset="0"/>
                <a:cs typeface="Consolas" panose="020B0609020204030204" pitchFamily="49" charset="0"/>
              </a:rPr>
              <a:t>lmstat.comsol</a:t>
            </a:r>
            <a:r>
              <a:rPr lang="en-US" i="1" dirty="0">
                <a:latin typeface="Consolas" panose="020B0609020204030204" pitchFamily="49" charset="0"/>
                <a:cs typeface="Consolas" panose="020B0609020204030204" pitchFamily="49" charset="0"/>
              </a:rPr>
              <a:t> </a:t>
            </a:r>
            <a:r>
              <a:rPr lang="en-US" dirty="0"/>
              <a:t>command.</a:t>
            </a:r>
          </a:p>
          <a:p>
            <a:pPr marL="342900" indent="-342900">
              <a:buFont typeface="+mj-lt"/>
              <a:buAutoNum type="arabicPeriod"/>
            </a:pPr>
            <a:endParaRPr lang="en-US" dirty="0"/>
          </a:p>
          <a:p>
            <a:pPr marL="342900" indent="-342900">
              <a:buFont typeface="+mj-lt"/>
              <a:buAutoNum type="arabicPeriod"/>
            </a:pPr>
            <a:r>
              <a:rPr lang="en-US" dirty="0"/>
              <a:t>Connect to DAV node using </a:t>
            </a:r>
            <a:r>
              <a:rPr lang="en-US" dirty="0" err="1"/>
              <a:t>FastX</a:t>
            </a:r>
            <a:r>
              <a:rPr lang="en-US" dirty="0"/>
              <a:t>.</a:t>
            </a:r>
          </a:p>
          <a:p>
            <a:pPr marL="342900" indent="-342900">
              <a:buFont typeface="+mj-lt"/>
              <a:buAutoNum type="arabicPeriod"/>
            </a:pPr>
            <a:endParaRPr lang="en-US" dirty="0"/>
          </a:p>
          <a:p>
            <a:pPr marL="342900" indent="-342900">
              <a:buFont typeface="+mj-lt"/>
              <a:buAutoNum type="arabicPeriod"/>
            </a:pPr>
            <a:r>
              <a:rPr lang="en-US" dirty="0"/>
              <a:t>Run COMSOL GUI.</a:t>
            </a:r>
          </a:p>
          <a:p>
            <a:pPr marL="342900" indent="-342900">
              <a:buFont typeface="+mj-lt"/>
              <a:buAutoNum type="arabicPeriod"/>
            </a:pPr>
            <a:endParaRPr lang="en-US" dirty="0"/>
          </a:p>
          <a:p>
            <a:pPr marL="342900" indent="-342900">
              <a:buFont typeface="+mj-lt"/>
              <a:buAutoNum type="arabicPeriod"/>
            </a:pPr>
            <a:r>
              <a:rPr lang="en-US" dirty="0"/>
              <a:t>Run COMSOL in </a:t>
            </a:r>
            <a:r>
              <a:rPr lang="en-US" dirty="0" err="1"/>
              <a:t>sbatch</a:t>
            </a:r>
            <a:r>
              <a:rPr lang="en-US" dirty="0"/>
              <a:t> mode.</a:t>
            </a:r>
          </a:p>
        </p:txBody>
      </p:sp>
    </p:spTree>
    <p:extLst>
      <p:ext uri="{BB962C8B-B14F-4D97-AF65-F5344CB8AC3E}">
        <p14:creationId xmlns:p14="http://schemas.microsoft.com/office/powerpoint/2010/main" val="175700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D8E738-49E6-9C61-12CC-CB94675A9D45}"/>
              </a:ext>
            </a:extLst>
          </p:cNvPr>
          <p:cNvSpPr>
            <a:spLocks noGrp="1"/>
          </p:cNvSpPr>
          <p:nvPr>
            <p:ph type="title"/>
          </p:nvPr>
        </p:nvSpPr>
        <p:spPr>
          <a:xfrm>
            <a:off x="342900" y="3"/>
            <a:ext cx="2956353" cy="1200151"/>
          </a:xfrm>
        </p:spPr>
        <p:txBody>
          <a:bodyPr/>
          <a:lstStyle/>
          <a:p>
            <a:r>
              <a:rPr lang="en-US" dirty="0"/>
              <a:t>About COMSOL</a:t>
            </a:r>
          </a:p>
        </p:txBody>
      </p:sp>
      <p:sp>
        <p:nvSpPr>
          <p:cNvPr id="5" name="TextBox 4">
            <a:extLst>
              <a:ext uri="{FF2B5EF4-FFF2-40B4-BE49-F238E27FC236}">
                <a16:creationId xmlns:a16="http://schemas.microsoft.com/office/drawing/2014/main" id="{053EC99A-ED1A-BD78-37D8-85749C4B7BD7}"/>
              </a:ext>
            </a:extLst>
          </p:cNvPr>
          <p:cNvSpPr txBox="1"/>
          <p:nvPr/>
        </p:nvSpPr>
        <p:spPr>
          <a:xfrm>
            <a:off x="342900" y="1417591"/>
            <a:ext cx="6515100" cy="1015663"/>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rgbClr val="333333"/>
                </a:solidFill>
                <a:latin typeface="Times New Roman" panose="02020603050405020304" pitchFamily="18" charset="0"/>
                <a:cs typeface="Times New Roman" panose="02020603050405020304" pitchFamily="18" charset="0"/>
              </a:rPr>
              <a:t>COMSOL Multiphysics® is a simulation platform that provides fully coupled multi-physics and single-physics modeling capabilities.</a:t>
            </a:r>
          </a:p>
        </p:txBody>
      </p:sp>
      <p:sp>
        <p:nvSpPr>
          <p:cNvPr id="7" name="TextBox 6">
            <a:extLst>
              <a:ext uri="{FF2B5EF4-FFF2-40B4-BE49-F238E27FC236}">
                <a16:creationId xmlns:a16="http://schemas.microsoft.com/office/drawing/2014/main" id="{46200809-A51C-033D-73A0-D593AA235790}"/>
              </a:ext>
            </a:extLst>
          </p:cNvPr>
          <p:cNvSpPr txBox="1"/>
          <p:nvPr/>
        </p:nvSpPr>
        <p:spPr>
          <a:xfrm>
            <a:off x="342900" y="2710247"/>
            <a:ext cx="6515100" cy="132343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The real advantage of </a:t>
            </a:r>
            <a:r>
              <a:rPr lang="en-US" sz="2000" b="0" i="0" dirty="0" err="1">
                <a:solidFill>
                  <a:srgbClr val="333333"/>
                </a:solidFill>
                <a:effectLst/>
                <a:latin typeface="Times New Roman" panose="02020603050405020304" pitchFamily="18" charset="0"/>
                <a:cs typeface="Times New Roman" panose="02020603050405020304" pitchFamily="18" charset="0"/>
              </a:rPr>
              <a:t>comsol</a:t>
            </a:r>
            <a:r>
              <a:rPr lang="en-US" sz="2000" b="0" i="0" dirty="0">
                <a:solidFill>
                  <a:srgbClr val="333333"/>
                </a:solidFill>
                <a:effectLst/>
                <a:latin typeface="Times New Roman" panose="02020603050405020304" pitchFamily="18" charset="0"/>
                <a:cs typeface="Times New Roman" panose="02020603050405020304" pitchFamily="18" charset="0"/>
              </a:rPr>
              <a:t> is to enable </a:t>
            </a:r>
            <a:r>
              <a:rPr lang="en-US" sz="2000" b="0" i="0" dirty="0" err="1">
                <a:solidFill>
                  <a:srgbClr val="333333"/>
                </a:solidFill>
                <a:effectLst/>
                <a:latin typeface="Times New Roman" panose="02020603050405020304" pitchFamily="18" charset="0"/>
                <a:cs typeface="Times New Roman" panose="02020603050405020304" pitchFamily="18" charset="0"/>
              </a:rPr>
              <a:t>multiphysic</a:t>
            </a:r>
            <a:r>
              <a:rPr lang="en-US" sz="2000" b="0" i="0" dirty="0">
                <a:solidFill>
                  <a:srgbClr val="333333"/>
                </a:solidFill>
                <a:effectLst/>
                <a:latin typeface="Times New Roman" panose="02020603050405020304" pitchFamily="18" charset="0"/>
                <a:cs typeface="Times New Roman" panose="02020603050405020304" pitchFamily="18" charset="0"/>
              </a:rPr>
              <a:t> problem like fluid structure </a:t>
            </a:r>
            <a:r>
              <a:rPr lang="en-US" sz="2000" b="0" i="0" dirty="0" err="1">
                <a:solidFill>
                  <a:srgbClr val="333333"/>
                </a:solidFill>
                <a:effectLst/>
                <a:latin typeface="Times New Roman" panose="02020603050405020304" pitchFamily="18" charset="0"/>
                <a:cs typeface="Times New Roman" panose="02020603050405020304" pitchFamily="18" charset="0"/>
              </a:rPr>
              <a:t>interactin</a:t>
            </a:r>
            <a:r>
              <a:rPr lang="en-US" sz="2000" b="0" i="0" dirty="0">
                <a:solidFill>
                  <a:srgbClr val="333333"/>
                </a:solidFill>
                <a:effectLst/>
                <a:latin typeface="Times New Roman" panose="02020603050405020304" pitchFamily="18" charset="0"/>
                <a:cs typeface="Times New Roman" panose="02020603050405020304" pitchFamily="18" charset="0"/>
              </a:rPr>
              <a:t> to be carried out easily within it which is not the case for fluent requiring another structural solver (</a:t>
            </a:r>
            <a:r>
              <a:rPr lang="en-US" sz="2000" b="0" i="0" dirty="0" err="1">
                <a:solidFill>
                  <a:srgbClr val="333333"/>
                </a:solidFill>
                <a:effectLst/>
                <a:latin typeface="Times New Roman" panose="02020603050405020304" pitchFamily="18" charset="0"/>
                <a:cs typeface="Times New Roman" panose="02020603050405020304" pitchFamily="18" charset="0"/>
              </a:rPr>
              <a:t>ansys</a:t>
            </a:r>
            <a:r>
              <a:rPr lang="en-US" sz="2000" b="0" i="0" dirty="0">
                <a:solidFill>
                  <a:srgbClr val="333333"/>
                </a:solidFill>
                <a:effectLst/>
                <a:latin typeface="Times New Roman" panose="02020603050405020304" pitchFamily="18" charset="0"/>
                <a:cs typeface="Times New Roman" panose="02020603050405020304" pitchFamily="18" charset="0"/>
              </a:rPr>
              <a:t>..) to deal with.</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6C99BF-2087-B83F-EFDC-F72FE592FE09}"/>
              </a:ext>
            </a:extLst>
          </p:cNvPr>
          <p:cNvSpPr txBox="1"/>
          <p:nvPr/>
        </p:nvSpPr>
        <p:spPr>
          <a:xfrm>
            <a:off x="342900" y="4897276"/>
            <a:ext cx="4846938" cy="246221"/>
          </a:xfrm>
          <a:prstGeom prst="rect">
            <a:avLst/>
          </a:prstGeom>
          <a:noFill/>
        </p:spPr>
        <p:txBody>
          <a:bodyPr wrap="square">
            <a:spAutoFit/>
          </a:bodyPr>
          <a:lstStyle/>
          <a:p>
            <a:r>
              <a:rPr lang="en-US" sz="1000" i="1" dirty="0">
                <a:latin typeface="Times New Roman" panose="02020603050405020304" pitchFamily="18" charset="0"/>
                <a:cs typeface="Times New Roman" panose="02020603050405020304" pitchFamily="18" charset="0"/>
              </a:rPr>
              <a:t>https://</a:t>
            </a:r>
            <a:r>
              <a:rPr lang="en-US" sz="1000" i="1" dirty="0" err="1">
                <a:latin typeface="Times New Roman" panose="02020603050405020304" pitchFamily="18" charset="0"/>
                <a:cs typeface="Times New Roman" panose="02020603050405020304" pitchFamily="18" charset="0"/>
              </a:rPr>
              <a:t>www.comsol.com</a:t>
            </a:r>
            <a:r>
              <a:rPr lang="en-US" sz="1000" i="1" dirty="0">
                <a:latin typeface="Times New Roman" panose="02020603050405020304" pitchFamily="18" charset="0"/>
                <a:cs typeface="Times New Roman" panose="02020603050405020304" pitchFamily="18" charset="0"/>
              </a:rPr>
              <a:t>/</a:t>
            </a:r>
            <a:r>
              <a:rPr lang="en-US" sz="1000" i="1" dirty="0" err="1">
                <a:latin typeface="Times New Roman" panose="02020603050405020304" pitchFamily="18" charset="0"/>
                <a:cs typeface="Times New Roman" panose="02020603050405020304" pitchFamily="18" charset="0"/>
              </a:rPr>
              <a:t>comsol-multiphysics</a:t>
            </a:r>
            <a:endParaRPr lang="en-US"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0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Scaling Performance</a:t>
            </a:r>
          </a:p>
        </p:txBody>
      </p:sp>
      <p:sp>
        <p:nvSpPr>
          <p:cNvPr id="4" name="TextBox 3">
            <a:extLst>
              <a:ext uri="{FF2B5EF4-FFF2-40B4-BE49-F238E27FC236}">
                <a16:creationId xmlns:a16="http://schemas.microsoft.com/office/drawing/2014/main" id="{1EAA1CF3-A229-F636-CDAB-32CEFAC2A497}"/>
              </a:ext>
            </a:extLst>
          </p:cNvPr>
          <p:cNvSpPr txBox="1"/>
          <p:nvPr/>
        </p:nvSpPr>
        <p:spPr>
          <a:xfrm>
            <a:off x="0" y="1222051"/>
            <a:ext cx="6855274"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What is scaling performance?</a:t>
            </a:r>
          </a:p>
          <a:p>
            <a:pPr lvl="1"/>
            <a:r>
              <a:rPr lang="en-US" dirty="0"/>
              <a:t>How the solution time varies with the number of processors for a fixed total problem size.</a:t>
            </a:r>
          </a:p>
          <a:p>
            <a:endParaRPr lang="en-US" dirty="0"/>
          </a:p>
          <a:p>
            <a:pPr marL="285750" indent="-285750">
              <a:buFont typeface="Arial" panose="020B0604020202020204" pitchFamily="34" charset="0"/>
              <a:buChar char="•"/>
            </a:pPr>
            <a:r>
              <a:rPr lang="en-US" dirty="0">
                <a:solidFill>
                  <a:schemeClr val="accent1"/>
                </a:solidFill>
              </a:rPr>
              <a:t>How to test the scaling performance of COMSOL?</a:t>
            </a:r>
          </a:p>
          <a:p>
            <a:pPr lvl="1"/>
            <a:r>
              <a:rPr lang="en-US" dirty="0"/>
              <a:t>Run the model with different number of cores and plot running time/speed up vs number of cores</a:t>
            </a:r>
          </a:p>
        </p:txBody>
      </p:sp>
      <p:pic>
        <p:nvPicPr>
          <p:cNvPr id="7" name="Picture 6" descr="A graph with lines and numbers&#10;&#10;Description automatically generated">
            <a:extLst>
              <a:ext uri="{FF2B5EF4-FFF2-40B4-BE49-F238E27FC236}">
                <a16:creationId xmlns:a16="http://schemas.microsoft.com/office/drawing/2014/main" id="{14D1DA3E-996C-ADA0-6535-462B7E98B947}"/>
              </a:ext>
            </a:extLst>
          </p:cNvPr>
          <p:cNvPicPr>
            <a:picLocks noChangeAspect="1"/>
          </p:cNvPicPr>
          <p:nvPr/>
        </p:nvPicPr>
        <p:blipFill>
          <a:blip r:embed="rId3"/>
          <a:stretch>
            <a:fillRect/>
          </a:stretch>
        </p:blipFill>
        <p:spPr>
          <a:xfrm>
            <a:off x="77076" y="3253376"/>
            <a:ext cx="2438400" cy="1828800"/>
          </a:xfrm>
          <a:prstGeom prst="rect">
            <a:avLst/>
          </a:prstGeom>
        </p:spPr>
      </p:pic>
      <p:pic>
        <p:nvPicPr>
          <p:cNvPr id="9" name="Picture 8" descr="A graph with red and blue lines and numbers&#10;&#10;Description automatically generated">
            <a:extLst>
              <a:ext uri="{FF2B5EF4-FFF2-40B4-BE49-F238E27FC236}">
                <a16:creationId xmlns:a16="http://schemas.microsoft.com/office/drawing/2014/main" id="{3CD0A518-EF20-0ED1-CF28-B1B957722F1D}"/>
              </a:ext>
            </a:extLst>
          </p:cNvPr>
          <p:cNvPicPr>
            <a:picLocks noChangeAspect="1"/>
          </p:cNvPicPr>
          <p:nvPr/>
        </p:nvPicPr>
        <p:blipFill>
          <a:blip r:embed="rId4"/>
          <a:stretch>
            <a:fillRect/>
          </a:stretch>
        </p:blipFill>
        <p:spPr>
          <a:xfrm>
            <a:off x="2246975" y="3253376"/>
            <a:ext cx="2438400" cy="1828800"/>
          </a:xfrm>
          <a:prstGeom prst="rect">
            <a:avLst/>
          </a:prstGeom>
        </p:spPr>
      </p:pic>
      <p:sp>
        <p:nvSpPr>
          <p:cNvPr id="10" name="TextBox 9">
            <a:extLst>
              <a:ext uri="{FF2B5EF4-FFF2-40B4-BE49-F238E27FC236}">
                <a16:creationId xmlns:a16="http://schemas.microsoft.com/office/drawing/2014/main" id="{595663C2-267F-6BC8-C5BC-3333A1ABAB7C}"/>
              </a:ext>
            </a:extLst>
          </p:cNvPr>
          <p:cNvSpPr txBox="1"/>
          <p:nvPr/>
        </p:nvSpPr>
        <p:spPr>
          <a:xfrm>
            <a:off x="4508160" y="4167776"/>
            <a:ext cx="2272764" cy="861774"/>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accent1"/>
                </a:solidFill>
              </a:rPr>
              <a:t>Scaling performance depends on:</a:t>
            </a:r>
          </a:p>
          <a:p>
            <a:pPr lvl="1"/>
            <a:r>
              <a:rPr lang="en-US" sz="1000" dirty="0"/>
              <a:t>- size of the model</a:t>
            </a:r>
          </a:p>
          <a:p>
            <a:pPr lvl="1"/>
            <a:r>
              <a:rPr lang="en-US" sz="1000" dirty="0"/>
              <a:t>- element type</a:t>
            </a:r>
          </a:p>
          <a:p>
            <a:pPr lvl="1"/>
            <a:r>
              <a:rPr lang="en-US" sz="1000" dirty="0"/>
              <a:t>- solver</a:t>
            </a:r>
          </a:p>
          <a:p>
            <a:pPr lvl="1"/>
            <a:r>
              <a:rPr lang="en-US" sz="1000" dirty="0"/>
              <a:t>…</a:t>
            </a:r>
          </a:p>
        </p:txBody>
      </p:sp>
      <p:sp>
        <p:nvSpPr>
          <p:cNvPr id="11" name="TextBox 10">
            <a:extLst>
              <a:ext uri="{FF2B5EF4-FFF2-40B4-BE49-F238E27FC236}">
                <a16:creationId xmlns:a16="http://schemas.microsoft.com/office/drawing/2014/main" id="{93CB974B-A088-C8E0-F613-BDC8C88DF110}"/>
              </a:ext>
            </a:extLst>
          </p:cNvPr>
          <p:cNvSpPr txBox="1"/>
          <p:nvPr/>
        </p:nvSpPr>
        <p:spPr>
          <a:xfrm>
            <a:off x="4508160" y="3567611"/>
            <a:ext cx="2272764" cy="400110"/>
          </a:xfrm>
          <a:prstGeom prst="rect">
            <a:avLst/>
          </a:prstGeom>
          <a:noFill/>
        </p:spPr>
        <p:txBody>
          <a:bodyPr wrap="square" rtlCol="0">
            <a:spAutoFit/>
          </a:bodyPr>
          <a:lstStyle/>
          <a:p>
            <a:r>
              <a:rPr lang="en-US" sz="1000" dirty="0"/>
              <a:t>Run on short nodes;</a:t>
            </a:r>
          </a:p>
          <a:p>
            <a:r>
              <a:rPr lang="en-US" sz="1000" dirty="0"/>
              <a:t>DOFs: ~5M</a:t>
            </a:r>
          </a:p>
        </p:txBody>
      </p:sp>
    </p:spTree>
    <p:extLst>
      <p:ext uri="{BB962C8B-B14F-4D97-AF65-F5344CB8AC3E}">
        <p14:creationId xmlns:p14="http://schemas.microsoft.com/office/powerpoint/2010/main" val="3644823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5274" cy="907142"/>
          </a:xfrm>
        </p:spPr>
        <p:txBody>
          <a:bodyPr/>
          <a:lstStyle/>
          <a:p>
            <a:r>
              <a:rPr lang="en-US" dirty="0"/>
              <a:t>Scaling Performance</a:t>
            </a:r>
          </a:p>
        </p:txBody>
      </p:sp>
      <p:pic>
        <p:nvPicPr>
          <p:cNvPr id="5" name="Picture 4" descr="A graph with blue dots&#10;&#10;Description automatically generated">
            <a:extLst>
              <a:ext uri="{FF2B5EF4-FFF2-40B4-BE49-F238E27FC236}">
                <a16:creationId xmlns:a16="http://schemas.microsoft.com/office/drawing/2014/main" id="{25B917E4-3671-A0EB-63A8-A93C7D77A73E}"/>
              </a:ext>
            </a:extLst>
          </p:cNvPr>
          <p:cNvPicPr>
            <a:picLocks noChangeAspect="1"/>
          </p:cNvPicPr>
          <p:nvPr/>
        </p:nvPicPr>
        <p:blipFill>
          <a:blip r:embed="rId3"/>
          <a:stretch>
            <a:fillRect/>
          </a:stretch>
        </p:blipFill>
        <p:spPr>
          <a:xfrm>
            <a:off x="174513" y="1661160"/>
            <a:ext cx="3657600" cy="2743200"/>
          </a:xfrm>
          <a:prstGeom prst="rect">
            <a:avLst/>
          </a:prstGeom>
        </p:spPr>
      </p:pic>
      <p:sp>
        <p:nvSpPr>
          <p:cNvPr id="6" name="TextBox 5">
            <a:extLst>
              <a:ext uri="{FF2B5EF4-FFF2-40B4-BE49-F238E27FC236}">
                <a16:creationId xmlns:a16="http://schemas.microsoft.com/office/drawing/2014/main" id="{8B710342-3B07-9029-935C-CC99C5F356F9}"/>
              </a:ext>
            </a:extLst>
          </p:cNvPr>
          <p:cNvSpPr txBox="1"/>
          <p:nvPr/>
        </p:nvSpPr>
        <p:spPr>
          <a:xfrm>
            <a:off x="3948056" y="2259106"/>
            <a:ext cx="2614109" cy="1200329"/>
          </a:xfrm>
          <a:prstGeom prst="rect">
            <a:avLst/>
          </a:prstGeom>
          <a:noFill/>
        </p:spPr>
        <p:txBody>
          <a:bodyPr wrap="square" rtlCol="0">
            <a:spAutoFit/>
          </a:bodyPr>
          <a:lstStyle/>
          <a:p>
            <a:r>
              <a:rPr lang="en-US" dirty="0"/>
              <a:t>6 nodes;</a:t>
            </a:r>
          </a:p>
          <a:p>
            <a:r>
              <a:rPr lang="en-US" dirty="0" err="1"/>
              <a:t>nn</a:t>
            </a:r>
            <a:r>
              <a:rPr lang="en-US" dirty="0"/>
              <a:t>=12;</a:t>
            </a:r>
          </a:p>
          <a:p>
            <a:r>
              <a:rPr lang="en-US" dirty="0" err="1"/>
              <a:t>nnhost</a:t>
            </a:r>
            <a:r>
              <a:rPr lang="en-US" dirty="0"/>
              <a:t>=2;</a:t>
            </a:r>
          </a:p>
          <a:p>
            <a:r>
              <a:rPr lang="en-US" dirty="0"/>
              <a:t>Np=52;</a:t>
            </a:r>
          </a:p>
        </p:txBody>
      </p:sp>
    </p:spTree>
    <p:extLst>
      <p:ext uri="{BB962C8B-B14F-4D97-AF65-F5344CB8AC3E}">
        <p14:creationId xmlns:p14="http://schemas.microsoft.com/office/powerpoint/2010/main" val="38679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BF70-B186-8061-AE26-12ABB4BB757F}"/>
              </a:ext>
            </a:extLst>
          </p:cNvPr>
          <p:cNvSpPr>
            <a:spLocks noGrp="1"/>
          </p:cNvSpPr>
          <p:nvPr>
            <p:ph type="title"/>
          </p:nvPr>
        </p:nvSpPr>
        <p:spPr>
          <a:xfrm>
            <a:off x="342900" y="642938"/>
            <a:ext cx="5100392" cy="779852"/>
          </a:xfrm>
        </p:spPr>
        <p:txBody>
          <a:bodyPr/>
          <a:lstStyle/>
          <a:p>
            <a:r>
              <a:rPr lang="en-US"/>
              <a:t>Resources</a:t>
            </a:r>
          </a:p>
        </p:txBody>
      </p:sp>
      <p:sp>
        <p:nvSpPr>
          <p:cNvPr id="13" name="TextBox 12">
            <a:extLst>
              <a:ext uri="{FF2B5EF4-FFF2-40B4-BE49-F238E27FC236}">
                <a16:creationId xmlns:a16="http://schemas.microsoft.com/office/drawing/2014/main" id="{6C7B58B6-DFA3-73CE-69C7-960068E8AC75}"/>
              </a:ext>
            </a:extLst>
          </p:cNvPr>
          <p:cNvSpPr txBox="1"/>
          <p:nvPr/>
        </p:nvSpPr>
        <p:spPr>
          <a:xfrm>
            <a:off x="342900" y="2181655"/>
            <a:ext cx="6515102" cy="761747"/>
          </a:xfrm>
          <a:prstGeom prst="rect">
            <a:avLst/>
          </a:prstGeom>
          <a:noFill/>
        </p:spPr>
        <p:txBody>
          <a:bodyPr wrap="square" lIns="68580" tIns="34290" rIns="68580" bIns="34290" anchor="t">
            <a:spAutoFit/>
          </a:bodyPr>
          <a:lstStyle/>
          <a:p>
            <a:r>
              <a:rPr lang="en-US" sz="1350" dirty="0"/>
              <a:t>Getting a pilot allocation: (necessary to use Kestrel)</a:t>
            </a:r>
          </a:p>
          <a:p>
            <a:pPr marL="214313" indent="-214313">
              <a:buFont typeface="Arial"/>
              <a:buChar char="•"/>
            </a:pPr>
            <a:r>
              <a:rPr lang="en-US" sz="1050" dirty="0">
                <a:solidFill>
                  <a:srgbClr val="333333"/>
                </a:solidFill>
                <a:latin typeface="Calibri"/>
                <a:ea typeface="Calibri" panose="020F0502020204030204" pitchFamily="34" charset="0"/>
                <a:cs typeface="Calibri"/>
              </a:rPr>
              <a:t>Instructions: </a:t>
            </a:r>
            <a:r>
              <a:rPr lang="en-US" sz="1050" b="1" dirty="0">
                <a:solidFill>
                  <a:srgbClr val="333333"/>
                </a:solidFill>
                <a:ea typeface="+mn-lt"/>
                <a:cs typeface="+mn-lt"/>
                <a:hlinkClick r:id="rId3"/>
              </a:rPr>
              <a:t>https://www.nrel.gov/hpc/resource-allocation-requests.html</a:t>
            </a:r>
            <a:endParaRPr lang="en-US" sz="1050" b="1" dirty="0">
              <a:solidFill>
                <a:srgbClr val="333333"/>
              </a:solidFill>
              <a:latin typeface="Calibri" panose="020F0502020204030204" pitchFamily="34" charset="0"/>
              <a:ea typeface="Calibri" panose="020F0502020204030204" pitchFamily="34" charset="0"/>
              <a:cs typeface="Calibri"/>
            </a:endParaRPr>
          </a:p>
          <a:p>
            <a:pPr marL="214313" indent="-214313">
              <a:buFont typeface="Arial"/>
              <a:buChar char="•"/>
            </a:pPr>
            <a:r>
              <a:rPr lang="en-US" sz="1050" dirty="0">
                <a:solidFill>
                  <a:srgbClr val="333333"/>
                </a:solidFill>
                <a:latin typeface="Calibri"/>
                <a:ea typeface="+mn-lt"/>
                <a:cs typeface="Calibri"/>
              </a:rPr>
              <a:t>Re</a:t>
            </a:r>
            <a:r>
              <a:rPr lang="en-US" sz="1050" dirty="0">
                <a:solidFill>
                  <a:srgbClr val="333333"/>
                </a:solidFill>
                <a:ea typeface="+mn-lt"/>
                <a:cs typeface="+mn-lt"/>
              </a:rPr>
              <a:t>quest link: </a:t>
            </a:r>
            <a:r>
              <a:rPr lang="en-US" sz="1050" dirty="0">
                <a:solidFill>
                  <a:srgbClr val="333333"/>
                </a:solidFill>
                <a:latin typeface="Calibri"/>
                <a:ea typeface="+mn-lt"/>
                <a:cs typeface="Calibri"/>
              </a:rPr>
              <a:t>https://</a:t>
            </a:r>
            <a:r>
              <a:rPr lang="en-US" sz="1050" dirty="0" err="1">
                <a:solidFill>
                  <a:srgbClr val="333333"/>
                </a:solidFill>
                <a:latin typeface="Calibri"/>
                <a:ea typeface="+mn-lt"/>
                <a:cs typeface="Calibri"/>
              </a:rPr>
              <a:t>hpcprojects.nrel.gov</a:t>
            </a:r>
            <a:r>
              <a:rPr lang="en-US" sz="1050" dirty="0">
                <a:solidFill>
                  <a:srgbClr val="333333"/>
                </a:solidFill>
                <a:latin typeface="Calibri"/>
                <a:ea typeface="+mn-lt"/>
                <a:cs typeface="Calibri"/>
              </a:rPr>
              <a:t>/</a:t>
            </a:r>
          </a:p>
          <a:p>
            <a:pPr marL="214313" indent="-214313">
              <a:buFont typeface="Arial"/>
              <a:buChar char="•"/>
            </a:pPr>
            <a:r>
              <a:rPr lang="en-US" sz="1050" dirty="0">
                <a:solidFill>
                  <a:srgbClr val="333333"/>
                </a:solidFill>
                <a:latin typeface="Calibri"/>
                <a:ea typeface="+mn-lt"/>
                <a:cs typeface="Calibri"/>
              </a:rPr>
              <a:t>Additional information about allocation units: </a:t>
            </a:r>
            <a:r>
              <a:rPr lang="en-US" sz="105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https://www.nrel.gov/hpc/system-resource-allocation-unit.html</a:t>
            </a:r>
            <a:endParaRPr lang="en-US" sz="1050" dirty="0">
              <a:solidFill>
                <a:srgbClr val="333333"/>
              </a:solidFill>
              <a:cs typeface="Calibri"/>
            </a:endParaRPr>
          </a:p>
        </p:txBody>
      </p:sp>
      <p:sp>
        <p:nvSpPr>
          <p:cNvPr id="18" name="TextBox 17">
            <a:extLst>
              <a:ext uri="{FF2B5EF4-FFF2-40B4-BE49-F238E27FC236}">
                <a16:creationId xmlns:a16="http://schemas.microsoft.com/office/drawing/2014/main" id="{2F7D155E-4E2E-0EE6-FAE4-C1B2F25597F4}"/>
              </a:ext>
            </a:extLst>
          </p:cNvPr>
          <p:cNvSpPr txBox="1"/>
          <p:nvPr/>
        </p:nvSpPr>
        <p:spPr>
          <a:xfrm>
            <a:off x="1400444" y="4393346"/>
            <a:ext cx="2985304"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sz="1200" dirty="0"/>
              <a:t>Other computing questions/inquiries, email: </a:t>
            </a:r>
          </a:p>
          <a:p>
            <a:pPr algn="ctr"/>
            <a:r>
              <a:rPr lang="en-US" sz="1200" dirty="0" err="1"/>
              <a:t>hpc-help@nrel.gov</a:t>
            </a:r>
            <a:endParaRPr lang="en-US" sz="1200" dirty="0"/>
          </a:p>
        </p:txBody>
      </p:sp>
      <p:sp>
        <p:nvSpPr>
          <p:cNvPr id="6" name="TextBox 5">
            <a:extLst>
              <a:ext uri="{FF2B5EF4-FFF2-40B4-BE49-F238E27FC236}">
                <a16:creationId xmlns:a16="http://schemas.microsoft.com/office/drawing/2014/main" id="{5166902C-290F-1237-6708-099BB47BF5E1}"/>
              </a:ext>
            </a:extLst>
          </p:cNvPr>
          <p:cNvSpPr txBox="1"/>
          <p:nvPr/>
        </p:nvSpPr>
        <p:spPr>
          <a:xfrm>
            <a:off x="342901" y="2996971"/>
            <a:ext cx="6402675" cy="1246495"/>
          </a:xfrm>
          <a:prstGeom prst="rect">
            <a:avLst/>
          </a:prstGeom>
          <a:noFill/>
        </p:spPr>
        <p:txBody>
          <a:bodyPr wrap="square" lIns="68580" tIns="34290" rIns="68580" bIns="34290" anchor="t">
            <a:spAutoFit/>
          </a:bodyPr>
          <a:lstStyle/>
          <a:p>
            <a:r>
              <a:rPr lang="en-US" sz="1350" dirty="0"/>
              <a:t>Getting started on Kestrel</a:t>
            </a:r>
          </a:p>
          <a:p>
            <a:pPr marL="214313" indent="-214313">
              <a:buFont typeface="Arial"/>
              <a:buChar char="•"/>
            </a:pPr>
            <a:r>
              <a:rPr lang="en-US" sz="1050" dirty="0">
                <a:solidFill>
                  <a:srgbClr val="333333"/>
                </a:solidFill>
                <a:latin typeface="Calibri"/>
                <a:ea typeface="Calibri" panose="020F0502020204030204" pitchFamily="34" charset="0"/>
                <a:cs typeface="Calibri"/>
              </a:rPr>
              <a:t>HPC FAQ: </a:t>
            </a:r>
            <a:r>
              <a:rPr lang="en-US" sz="1050" dirty="0">
                <a:solidFill>
                  <a:srgbClr val="333333"/>
                </a:solidFill>
                <a:latin typeface="Calibri"/>
                <a:ea typeface="Calibri" panose="020F0502020204030204" pitchFamily="34" charset="0"/>
                <a:cs typeface="Calibri"/>
                <a:hlinkClick r:id="rId5"/>
              </a:rPr>
              <a:t>https://nrel.github.io/HPC/Documentation/getting_started/</a:t>
            </a:r>
            <a:endParaRPr lang="en-US" sz="1050" dirty="0">
              <a:solidFill>
                <a:srgbClr val="333333"/>
              </a:solidFill>
              <a:latin typeface="Calibri"/>
              <a:ea typeface="Calibri" panose="020F0502020204030204" pitchFamily="34" charset="0"/>
              <a:cs typeface="Calibri"/>
            </a:endParaRPr>
          </a:p>
          <a:p>
            <a:pPr marL="214313" indent="-214313">
              <a:buFont typeface="Arial"/>
              <a:buChar char="•"/>
            </a:pPr>
            <a:r>
              <a:rPr lang="en-US" sz="1050" dirty="0">
                <a:solidFill>
                  <a:srgbClr val="333333"/>
                </a:solidFill>
                <a:latin typeface="Calibri"/>
                <a:cs typeface="Calibri"/>
              </a:rPr>
              <a:t>Running a job: </a:t>
            </a:r>
            <a:r>
              <a:rPr lang="en-US" sz="1050" dirty="0">
                <a:solidFill>
                  <a:srgbClr val="333333"/>
                </a:solidFill>
                <a:latin typeface="Calibri"/>
                <a:cs typeface="Calibri"/>
                <a:hlinkClick r:id="rId6"/>
              </a:rPr>
              <a:t>https://nrel.github.io/HPC/Documentation/Slurm/batch_jobs/</a:t>
            </a:r>
            <a:endParaRPr lang="en-US" sz="1050" dirty="0">
              <a:solidFill>
                <a:srgbClr val="333333"/>
              </a:solidFill>
              <a:latin typeface="Calibri"/>
              <a:cs typeface="Calibri"/>
            </a:endParaRPr>
          </a:p>
          <a:p>
            <a:pPr marL="214313" indent="-214313">
              <a:buFont typeface="Arial"/>
              <a:buChar char="•"/>
            </a:pPr>
            <a:r>
              <a:rPr lang="en-US" sz="1050" dirty="0">
                <a:solidFill>
                  <a:srgbClr val="333333"/>
                </a:solidFill>
                <a:latin typeface="Calibri"/>
                <a:cs typeface="Calibri"/>
              </a:rPr>
              <a:t>Running an interactive job: </a:t>
            </a:r>
            <a:r>
              <a:rPr lang="en-US" sz="1050" dirty="0">
                <a:solidFill>
                  <a:srgbClr val="333333"/>
                </a:solidFill>
                <a:latin typeface="Calibri"/>
                <a:cs typeface="Calibri"/>
                <a:hlinkClick r:id="rId7"/>
              </a:rPr>
              <a:t>https://nrel.github.io/HPC/Documentation/Slurm/interactive_jobs/</a:t>
            </a:r>
            <a:endParaRPr lang="en-US" sz="1050" dirty="0">
              <a:solidFill>
                <a:srgbClr val="333333"/>
              </a:solidFill>
              <a:latin typeface="Calibri"/>
              <a:cs typeface="Calibri"/>
            </a:endParaRPr>
          </a:p>
          <a:p>
            <a:pPr marL="214313" indent="-214313">
              <a:buFont typeface="Arial"/>
              <a:buChar char="•"/>
            </a:pPr>
            <a:r>
              <a:rPr lang="en-US" sz="1050" dirty="0">
                <a:solidFill>
                  <a:srgbClr val="333333"/>
                </a:solidFill>
                <a:latin typeface="Calibri"/>
                <a:cs typeface="Calibri"/>
              </a:rPr>
              <a:t>Moving data between your laptop and Kestrel: </a:t>
            </a:r>
            <a:r>
              <a:rPr lang="en-US" sz="1050" dirty="0">
                <a:solidFill>
                  <a:srgbClr val="333333"/>
                </a:solidFill>
                <a:latin typeface="Calibri"/>
                <a:cs typeface="Calibri"/>
                <a:hlinkClick r:id="rId8"/>
              </a:rPr>
              <a:t>https://nrel.github.io/HPC/Documentation/Managing_Data/Transferring_Files/</a:t>
            </a:r>
            <a:endParaRPr lang="en-US" sz="1050" dirty="0">
              <a:solidFill>
                <a:srgbClr val="333333"/>
              </a:solidFill>
              <a:latin typeface="Calibri"/>
              <a:cs typeface="Calibri"/>
            </a:endParaRPr>
          </a:p>
          <a:p>
            <a:pPr marL="214313" indent="-214313">
              <a:buFont typeface="Arial"/>
              <a:buChar char="•"/>
            </a:pPr>
            <a:endParaRPr lang="en-US" sz="1050" dirty="0">
              <a:solidFill>
                <a:srgbClr val="333333"/>
              </a:solidFill>
              <a:cs typeface="Calibri"/>
            </a:endParaRPr>
          </a:p>
        </p:txBody>
      </p:sp>
      <p:sp>
        <p:nvSpPr>
          <p:cNvPr id="3" name="TextBox 2">
            <a:extLst>
              <a:ext uri="{FF2B5EF4-FFF2-40B4-BE49-F238E27FC236}">
                <a16:creationId xmlns:a16="http://schemas.microsoft.com/office/drawing/2014/main" id="{40008E1A-4143-E177-8608-7D43C43D57D8}"/>
              </a:ext>
            </a:extLst>
          </p:cNvPr>
          <p:cNvSpPr txBox="1"/>
          <p:nvPr/>
        </p:nvSpPr>
        <p:spPr>
          <a:xfrm>
            <a:off x="342900" y="1689504"/>
            <a:ext cx="6515102" cy="438582"/>
          </a:xfrm>
          <a:prstGeom prst="rect">
            <a:avLst/>
          </a:prstGeom>
          <a:noFill/>
        </p:spPr>
        <p:txBody>
          <a:bodyPr wrap="square" lIns="68580" tIns="34290" rIns="68580" bIns="34290" anchor="t">
            <a:spAutoFit/>
          </a:bodyPr>
          <a:lstStyle/>
          <a:p>
            <a:r>
              <a:rPr lang="en-US" sz="1350" dirty="0"/>
              <a:t>Creating an HPC account</a:t>
            </a:r>
          </a:p>
          <a:p>
            <a:pPr marL="214313" indent="-214313">
              <a:buFont typeface="Arial"/>
              <a:buChar char="•"/>
            </a:pPr>
            <a:r>
              <a:rPr lang="en-US" sz="1050" dirty="0">
                <a:solidFill>
                  <a:srgbClr val="333333"/>
                </a:solidFill>
                <a:latin typeface="Calibri"/>
                <a:cs typeface="Calibri"/>
                <a:hlinkClick r:id="rId9"/>
              </a:rPr>
              <a:t>https://www.nrel.gov/hpc/user-accounts.html</a:t>
            </a:r>
            <a:r>
              <a:rPr lang="en-US" sz="1050" dirty="0">
                <a:solidFill>
                  <a:srgbClr val="333333"/>
                </a:solidFill>
                <a:latin typeface="Calibri"/>
                <a:cs typeface="Calibri"/>
              </a:rPr>
              <a:t> </a:t>
            </a:r>
          </a:p>
        </p:txBody>
      </p:sp>
    </p:spTree>
    <p:extLst>
      <p:ext uri="{BB962C8B-B14F-4D97-AF65-F5344CB8AC3E}">
        <p14:creationId xmlns:p14="http://schemas.microsoft.com/office/powerpoint/2010/main" val="76289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dirty="0"/>
              <a:t>Thank you, </a:t>
            </a:r>
            <a:r>
              <a:rPr lang="en-US" sz="3200" dirty="0">
                <a:latin typeface="Times New Roman" panose="02020603050405020304" pitchFamily="18" charset="0"/>
                <a:cs typeface="Times New Roman" panose="02020603050405020304" pitchFamily="18" charset="0"/>
              </a:rPr>
              <a:t>q</a:t>
            </a:r>
            <a:r>
              <a:rPr lang="en-US" altLang="zh-CN" sz="3200" dirty="0">
                <a:latin typeface="Times New Roman" panose="02020603050405020304" pitchFamily="18" charset="0"/>
                <a:cs typeface="Times New Roman" panose="02020603050405020304" pitchFamily="18" charset="0"/>
              </a:rPr>
              <a:t>uestions?</a:t>
            </a:r>
            <a:r>
              <a:rPr lang="en-US" dirty="0"/>
              <a:t> </a:t>
            </a:r>
          </a:p>
        </p:txBody>
      </p:sp>
    </p:spTree>
    <p:extLst>
      <p:ext uri="{BB962C8B-B14F-4D97-AF65-F5344CB8AC3E}">
        <p14:creationId xmlns:p14="http://schemas.microsoft.com/office/powerpoint/2010/main" val="186784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D8E738-49E6-9C61-12CC-CB94675A9D45}"/>
              </a:ext>
            </a:extLst>
          </p:cNvPr>
          <p:cNvSpPr>
            <a:spLocks noGrp="1"/>
          </p:cNvSpPr>
          <p:nvPr>
            <p:ph type="title"/>
          </p:nvPr>
        </p:nvSpPr>
        <p:spPr>
          <a:xfrm>
            <a:off x="342901" y="3"/>
            <a:ext cx="2411186" cy="1200151"/>
          </a:xfrm>
        </p:spPr>
        <p:txBody>
          <a:bodyPr/>
          <a:lstStyle/>
          <a:p>
            <a:r>
              <a:rPr lang="en-US" dirty="0"/>
              <a:t>Note</a:t>
            </a:r>
          </a:p>
        </p:txBody>
      </p:sp>
      <p:sp>
        <p:nvSpPr>
          <p:cNvPr id="2" name="TextBox 1">
            <a:extLst>
              <a:ext uri="{FF2B5EF4-FFF2-40B4-BE49-F238E27FC236}">
                <a16:creationId xmlns:a16="http://schemas.microsoft.com/office/drawing/2014/main" id="{307DD583-77C4-C013-5B9B-12665E6528F3}"/>
              </a:ext>
            </a:extLst>
          </p:cNvPr>
          <p:cNvSpPr txBox="1"/>
          <p:nvPr/>
        </p:nvSpPr>
        <p:spPr>
          <a:xfrm>
            <a:off x="605481" y="1458097"/>
            <a:ext cx="5820033" cy="646331"/>
          </a:xfrm>
          <a:prstGeom prst="rect">
            <a:avLst/>
          </a:prstGeom>
          <a:noFill/>
          <a:ln>
            <a:solidFill>
              <a:srgbClr val="FF0000"/>
            </a:solidFill>
          </a:ln>
        </p:spPr>
        <p:txBody>
          <a:bodyPr wrap="square" rtlCol="0">
            <a:spAutoFit/>
          </a:bodyPr>
          <a:lstStyle/>
          <a:p>
            <a:pPr algn="ctr"/>
            <a:r>
              <a:rPr lang="en-US" dirty="0"/>
              <a:t>This tutorial is not about how to use COMSOL software, it focuses on enabling people to use COMSOL on Kestrel! </a:t>
            </a:r>
          </a:p>
        </p:txBody>
      </p:sp>
      <p:sp>
        <p:nvSpPr>
          <p:cNvPr id="12" name="TextBox 11">
            <a:extLst>
              <a:ext uri="{FF2B5EF4-FFF2-40B4-BE49-F238E27FC236}">
                <a16:creationId xmlns:a16="http://schemas.microsoft.com/office/drawing/2014/main" id="{E66F852E-31A6-2787-0C1E-989F438035AF}"/>
              </a:ext>
            </a:extLst>
          </p:cNvPr>
          <p:cNvSpPr txBox="1"/>
          <p:nvPr/>
        </p:nvSpPr>
        <p:spPr>
          <a:xfrm>
            <a:off x="605481" y="2571750"/>
            <a:ext cx="5820033" cy="1754326"/>
          </a:xfrm>
          <a:prstGeom prst="rect">
            <a:avLst/>
          </a:prstGeom>
          <a:noFill/>
        </p:spPr>
        <p:txBody>
          <a:bodyPr wrap="square" rtlCol="0">
            <a:spAutoFit/>
          </a:bodyPr>
          <a:lstStyle/>
          <a:p>
            <a:r>
              <a:rPr lang="en-US" dirty="0"/>
              <a:t>COMSOL documentation:</a:t>
            </a:r>
          </a:p>
          <a:p>
            <a:r>
              <a:rPr lang="en-US" dirty="0">
                <a:hlinkClick r:id="rId3"/>
              </a:rPr>
              <a:t>https://doc.comsol.com/6.1/docserver/#!/com.comsol.help.comsol/helpdesk/helpdesk.html</a:t>
            </a:r>
            <a:r>
              <a:rPr lang="en-US" dirty="0"/>
              <a:t> </a:t>
            </a:r>
          </a:p>
          <a:p>
            <a:endParaRPr lang="en-US" dirty="0"/>
          </a:p>
          <a:p>
            <a:r>
              <a:rPr lang="en-US" dirty="0"/>
              <a:t>Modeling examples (1000+ models can be download):</a:t>
            </a:r>
          </a:p>
          <a:p>
            <a:r>
              <a:rPr lang="en-US" dirty="0">
                <a:hlinkClick r:id="rId4"/>
              </a:rPr>
              <a:t>https://www.comsol.com/models</a:t>
            </a:r>
            <a:r>
              <a:rPr lang="en-US" dirty="0"/>
              <a:t> </a:t>
            </a:r>
          </a:p>
        </p:txBody>
      </p:sp>
    </p:spTree>
    <p:extLst>
      <p:ext uri="{BB962C8B-B14F-4D97-AF65-F5344CB8AC3E}">
        <p14:creationId xmlns:p14="http://schemas.microsoft.com/office/powerpoint/2010/main" val="160169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7D8E738-49E6-9C61-12CC-CB94675A9D45}"/>
              </a:ext>
            </a:extLst>
          </p:cNvPr>
          <p:cNvSpPr>
            <a:spLocks noGrp="1"/>
          </p:cNvSpPr>
          <p:nvPr>
            <p:ph type="title"/>
          </p:nvPr>
        </p:nvSpPr>
        <p:spPr>
          <a:xfrm>
            <a:off x="342901" y="3"/>
            <a:ext cx="2411186" cy="1200151"/>
          </a:xfrm>
        </p:spPr>
        <p:txBody>
          <a:bodyPr/>
          <a:lstStyle/>
          <a:p>
            <a:r>
              <a:rPr lang="en-US" dirty="0"/>
              <a:t>Outline</a:t>
            </a:r>
          </a:p>
        </p:txBody>
      </p:sp>
      <p:sp>
        <p:nvSpPr>
          <p:cNvPr id="4" name="TextBox 3">
            <a:extLst>
              <a:ext uri="{FF2B5EF4-FFF2-40B4-BE49-F238E27FC236}">
                <a16:creationId xmlns:a16="http://schemas.microsoft.com/office/drawing/2014/main" id="{C96911B8-8BC0-92D9-E292-C953413F0F5B}"/>
              </a:ext>
            </a:extLst>
          </p:cNvPr>
          <p:cNvSpPr txBox="1"/>
          <p:nvPr/>
        </p:nvSpPr>
        <p:spPr>
          <a:xfrm>
            <a:off x="356842" y="1256037"/>
            <a:ext cx="282498" cy="369332"/>
          </a:xfrm>
          <a:prstGeom prst="rect">
            <a:avLst/>
          </a:prstGeom>
          <a:solidFill>
            <a:srgbClr val="FFC000"/>
          </a:solidFill>
        </p:spPr>
        <p:txBody>
          <a:bodyPr wrap="square" rtlCol="0">
            <a:spAutoFit/>
          </a:bodyPr>
          <a:lstStyle/>
          <a:p>
            <a:r>
              <a:rPr lang="en-US" dirty="0">
                <a:solidFill>
                  <a:schemeClr val="bg1"/>
                </a:solidFill>
              </a:rPr>
              <a:t>1</a:t>
            </a:r>
          </a:p>
        </p:txBody>
      </p:sp>
      <p:sp>
        <p:nvSpPr>
          <p:cNvPr id="5" name="Text Placeholder 2">
            <a:extLst>
              <a:ext uri="{FF2B5EF4-FFF2-40B4-BE49-F238E27FC236}">
                <a16:creationId xmlns:a16="http://schemas.microsoft.com/office/drawing/2014/main" id="{B7A85E4C-CA9F-EDF2-4F0F-CFA71087A6E9}"/>
              </a:ext>
            </a:extLst>
          </p:cNvPr>
          <p:cNvSpPr txBox="1">
            <a:spLocks/>
          </p:cNvSpPr>
          <p:nvPr/>
        </p:nvSpPr>
        <p:spPr>
          <a:xfrm>
            <a:off x="639340" y="1245917"/>
            <a:ext cx="387367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COMSOL on Kestrel</a:t>
            </a:r>
          </a:p>
          <a:p>
            <a:pPr marL="287329" lvl="1" indent="0">
              <a:buNone/>
            </a:pPr>
            <a:r>
              <a:rPr lang="en-US" sz="2000" dirty="0">
                <a:latin typeface="Times New Roman" panose="02020603050405020304" pitchFamily="18" charset="0"/>
                <a:cs typeface="Times New Roman" panose="02020603050405020304" pitchFamily="18" charset="0"/>
              </a:rPr>
              <a:t>- License</a:t>
            </a:r>
          </a:p>
        </p:txBody>
      </p:sp>
      <p:sp>
        <p:nvSpPr>
          <p:cNvPr id="6" name="TextBox 5">
            <a:extLst>
              <a:ext uri="{FF2B5EF4-FFF2-40B4-BE49-F238E27FC236}">
                <a16:creationId xmlns:a16="http://schemas.microsoft.com/office/drawing/2014/main" id="{196670B2-1FA6-88EE-CB79-1F48BF2394B4}"/>
              </a:ext>
            </a:extLst>
          </p:cNvPr>
          <p:cNvSpPr txBox="1"/>
          <p:nvPr/>
        </p:nvSpPr>
        <p:spPr>
          <a:xfrm>
            <a:off x="356842" y="1960814"/>
            <a:ext cx="282498" cy="369332"/>
          </a:xfrm>
          <a:prstGeom prst="rect">
            <a:avLst/>
          </a:prstGeom>
          <a:solidFill>
            <a:srgbClr val="FFC000"/>
          </a:solidFill>
        </p:spPr>
        <p:txBody>
          <a:bodyPr wrap="square" rtlCol="0">
            <a:spAutoFit/>
          </a:bodyPr>
          <a:lstStyle/>
          <a:p>
            <a:r>
              <a:rPr lang="en-US" dirty="0">
                <a:solidFill>
                  <a:schemeClr val="bg1"/>
                </a:solidFill>
              </a:rPr>
              <a:t>2</a:t>
            </a:r>
          </a:p>
        </p:txBody>
      </p:sp>
      <p:sp>
        <p:nvSpPr>
          <p:cNvPr id="7" name="Text Placeholder 2">
            <a:extLst>
              <a:ext uri="{FF2B5EF4-FFF2-40B4-BE49-F238E27FC236}">
                <a16:creationId xmlns:a16="http://schemas.microsoft.com/office/drawing/2014/main" id="{7B285D35-F55B-B333-68A6-42424DD8526B}"/>
              </a:ext>
            </a:extLst>
          </p:cNvPr>
          <p:cNvSpPr txBox="1">
            <a:spLocks/>
          </p:cNvSpPr>
          <p:nvPr/>
        </p:nvSpPr>
        <p:spPr>
          <a:xfrm>
            <a:off x="639340" y="1922807"/>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Running COMSOL Interactively with GUI</a:t>
            </a:r>
          </a:p>
          <a:p>
            <a:pPr marL="287329" lvl="1" indent="0">
              <a:buNone/>
            </a:pPr>
            <a:r>
              <a:rPr lang="en-US" sz="2000" dirty="0">
                <a:latin typeface="Times New Roman" panose="02020603050405020304" pitchFamily="18" charset="0"/>
                <a:cs typeface="Times New Roman" panose="02020603050405020304" pitchFamily="18" charset="0"/>
              </a:rPr>
              <a:t>- DAV nodes</a:t>
            </a:r>
          </a:p>
          <a:p>
            <a:pPr marL="287329"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FastX</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85DE879-6A07-A385-F864-EEE10EFB1688}"/>
              </a:ext>
            </a:extLst>
          </p:cNvPr>
          <p:cNvSpPr txBox="1"/>
          <p:nvPr/>
        </p:nvSpPr>
        <p:spPr>
          <a:xfrm>
            <a:off x="356842" y="3003749"/>
            <a:ext cx="282498" cy="369332"/>
          </a:xfrm>
          <a:prstGeom prst="rect">
            <a:avLst/>
          </a:prstGeom>
          <a:solidFill>
            <a:srgbClr val="FFC000"/>
          </a:solidFill>
        </p:spPr>
        <p:txBody>
          <a:bodyPr wrap="square" rtlCol="0">
            <a:spAutoFit/>
          </a:bodyPr>
          <a:lstStyle/>
          <a:p>
            <a:r>
              <a:rPr lang="en-US" dirty="0">
                <a:solidFill>
                  <a:schemeClr val="bg1"/>
                </a:solidFill>
              </a:rPr>
              <a:t>3</a:t>
            </a:r>
          </a:p>
        </p:txBody>
      </p:sp>
      <p:sp>
        <p:nvSpPr>
          <p:cNvPr id="9" name="Text Placeholder 2">
            <a:extLst>
              <a:ext uri="{FF2B5EF4-FFF2-40B4-BE49-F238E27FC236}">
                <a16:creationId xmlns:a16="http://schemas.microsoft.com/office/drawing/2014/main" id="{72442F28-D66C-E534-A7F8-F881A364AB68}"/>
              </a:ext>
            </a:extLst>
          </p:cNvPr>
          <p:cNvSpPr txBox="1">
            <a:spLocks/>
          </p:cNvSpPr>
          <p:nvPr/>
        </p:nvSpPr>
        <p:spPr>
          <a:xfrm>
            <a:off x="639339" y="2973389"/>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Running COMSOL in Batch Mode</a:t>
            </a:r>
          </a:p>
          <a:p>
            <a:pPr marL="287329" lvl="1" indent="0">
              <a:buNone/>
            </a:pPr>
            <a:r>
              <a:rPr lang="en-US" sz="2000" dirty="0">
                <a:latin typeface="Times New Roman" panose="02020603050405020304" pitchFamily="18" charset="0"/>
                <a:cs typeface="Times New Roman" panose="02020603050405020304" pitchFamily="18" charset="0"/>
              </a:rPr>
              <a:t>- File transfer</a:t>
            </a:r>
          </a:p>
          <a:p>
            <a:pPr marL="287329" lvl="1"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Slurm</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Sbatch</a:t>
            </a:r>
            <a:r>
              <a:rPr lang="en-US" sz="2000" dirty="0">
                <a:latin typeface="Times New Roman" panose="02020603050405020304" pitchFamily="18" charset="0"/>
                <a:cs typeface="Times New Roman" panose="02020603050405020304" pitchFamily="18" charset="0"/>
              </a:rPr>
              <a:t> Script</a:t>
            </a:r>
          </a:p>
          <a:p>
            <a:pPr marL="287329" lvl="1" indent="0">
              <a:buNone/>
            </a:pP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BD826D6-710B-081D-722B-79FFD1C5FC79}"/>
              </a:ext>
            </a:extLst>
          </p:cNvPr>
          <p:cNvSpPr txBox="1"/>
          <p:nvPr/>
        </p:nvSpPr>
        <p:spPr>
          <a:xfrm>
            <a:off x="356842" y="4044186"/>
            <a:ext cx="282498" cy="369332"/>
          </a:xfrm>
          <a:prstGeom prst="rect">
            <a:avLst/>
          </a:prstGeom>
          <a:solidFill>
            <a:srgbClr val="FFC000"/>
          </a:solidFill>
        </p:spPr>
        <p:txBody>
          <a:bodyPr wrap="square" rtlCol="0">
            <a:spAutoFit/>
          </a:bodyPr>
          <a:lstStyle/>
          <a:p>
            <a:r>
              <a:rPr lang="en-US" dirty="0">
                <a:solidFill>
                  <a:schemeClr val="bg1"/>
                </a:solidFill>
              </a:rPr>
              <a:t>4</a:t>
            </a:r>
          </a:p>
        </p:txBody>
      </p:sp>
      <p:sp>
        <p:nvSpPr>
          <p:cNvPr id="11" name="Text Placeholder 2">
            <a:extLst>
              <a:ext uri="{FF2B5EF4-FFF2-40B4-BE49-F238E27FC236}">
                <a16:creationId xmlns:a16="http://schemas.microsoft.com/office/drawing/2014/main" id="{A81338B2-10AC-EB9A-4111-EEC947FFF4C3}"/>
              </a:ext>
            </a:extLst>
          </p:cNvPr>
          <p:cNvSpPr txBox="1">
            <a:spLocks/>
          </p:cNvSpPr>
          <p:nvPr/>
        </p:nvSpPr>
        <p:spPr>
          <a:xfrm>
            <a:off x="639340" y="4034066"/>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Demo</a:t>
            </a:r>
          </a:p>
        </p:txBody>
      </p:sp>
      <p:sp>
        <p:nvSpPr>
          <p:cNvPr id="2" name="TextBox 1">
            <a:extLst>
              <a:ext uri="{FF2B5EF4-FFF2-40B4-BE49-F238E27FC236}">
                <a16:creationId xmlns:a16="http://schemas.microsoft.com/office/drawing/2014/main" id="{F2B6135A-5F39-CD24-4526-78B1144FF7F0}"/>
              </a:ext>
            </a:extLst>
          </p:cNvPr>
          <p:cNvSpPr txBox="1"/>
          <p:nvPr/>
        </p:nvSpPr>
        <p:spPr>
          <a:xfrm>
            <a:off x="356841" y="4656462"/>
            <a:ext cx="282498" cy="369332"/>
          </a:xfrm>
          <a:prstGeom prst="rect">
            <a:avLst/>
          </a:prstGeom>
          <a:solidFill>
            <a:srgbClr val="FFC000"/>
          </a:solidFill>
        </p:spPr>
        <p:txBody>
          <a:bodyPr wrap="square" rtlCol="0">
            <a:spAutoFit/>
          </a:bodyPr>
          <a:lstStyle/>
          <a:p>
            <a:r>
              <a:rPr lang="en-US" dirty="0">
                <a:solidFill>
                  <a:schemeClr val="bg1"/>
                </a:solidFill>
              </a:rPr>
              <a:t>5</a:t>
            </a:r>
          </a:p>
        </p:txBody>
      </p:sp>
      <p:sp>
        <p:nvSpPr>
          <p:cNvPr id="12" name="Text Placeholder 2">
            <a:extLst>
              <a:ext uri="{FF2B5EF4-FFF2-40B4-BE49-F238E27FC236}">
                <a16:creationId xmlns:a16="http://schemas.microsoft.com/office/drawing/2014/main" id="{094F848A-C545-953A-9DBA-5F49D69880FB}"/>
              </a:ext>
            </a:extLst>
          </p:cNvPr>
          <p:cNvSpPr txBox="1">
            <a:spLocks/>
          </p:cNvSpPr>
          <p:nvPr/>
        </p:nvSpPr>
        <p:spPr>
          <a:xfrm>
            <a:off x="639339" y="4646342"/>
            <a:ext cx="6149987" cy="389572"/>
          </a:xfrm>
          <a:prstGeom prst="rect">
            <a:avLst/>
          </a:prstGeom>
        </p:spPr>
        <p:txBody>
          <a:bodyPr/>
          <a:lstStyle>
            <a:lvl1pPr marL="173034" indent="-173034" algn="l" defTabSz="457189" rtl="0" eaLnBrk="1" latinLnBrk="0" hangingPunct="1">
              <a:spcBef>
                <a:spcPct val="20000"/>
              </a:spcBef>
              <a:buFont typeface="Arial"/>
              <a:buChar char="•"/>
              <a:defRPr sz="2400" kern="1200">
                <a:solidFill>
                  <a:schemeClr val="tx1"/>
                </a:solidFill>
                <a:latin typeface="+mn-lt"/>
                <a:ea typeface="+mn-ea"/>
                <a:cs typeface="+mn-cs"/>
              </a:defRPr>
            </a:lvl1pPr>
            <a:lvl2pPr marL="460363" indent="-227008" algn="l" defTabSz="457189" rtl="0" eaLnBrk="1" latinLnBrk="0" hangingPunct="1">
              <a:spcBef>
                <a:spcPct val="20000"/>
              </a:spcBef>
              <a:buFont typeface="Arial"/>
              <a:buChar char="–"/>
              <a:defRPr sz="2400" kern="1200">
                <a:solidFill>
                  <a:schemeClr val="tx1"/>
                </a:solidFill>
                <a:latin typeface="+mn-lt"/>
                <a:ea typeface="+mn-ea"/>
                <a:cs typeface="+mn-cs"/>
              </a:defRPr>
            </a:lvl2pPr>
            <a:lvl3pPr marL="628635" indent="-169858" algn="l" defTabSz="457189" rtl="0" eaLnBrk="1" latinLnBrk="0" hangingPunct="1">
              <a:spcBef>
                <a:spcPct val="20000"/>
              </a:spcBef>
              <a:buFont typeface="Arial"/>
              <a:buChar char="•"/>
              <a:defRPr sz="2200" kern="1200">
                <a:solidFill>
                  <a:schemeClr val="tx1"/>
                </a:solidFill>
                <a:latin typeface="+mn-lt"/>
                <a:ea typeface="+mn-ea"/>
                <a:cs typeface="+mn-cs"/>
              </a:defRPr>
            </a:lvl3pPr>
            <a:lvl4pPr marL="914377" indent="-225420" algn="l" defTabSz="457189" rtl="0" eaLnBrk="1" latinLnBrk="0" hangingPunct="1">
              <a:spcBef>
                <a:spcPct val="20000"/>
              </a:spcBef>
              <a:buFont typeface="Arial"/>
              <a:buChar char="–"/>
              <a:defRPr sz="2000" kern="1200">
                <a:solidFill>
                  <a:schemeClr val="tx1"/>
                </a:solidFill>
                <a:latin typeface="+mn-lt"/>
                <a:ea typeface="+mn-ea"/>
                <a:cs typeface="+mn-cs"/>
              </a:defRPr>
            </a:lvl4pPr>
            <a:lvl5pPr marL="1084236" indent="-169858" algn="l" defTabSz="457189" rtl="0" eaLnBrk="1" latinLnBrk="0" hangingPunct="1">
              <a:spcBef>
                <a:spcPct val="20000"/>
              </a:spcBef>
              <a:buFont typeface="Arial"/>
              <a:buChar char="»"/>
              <a:tabLst>
                <a:tab pos="1084236" algn="l"/>
              </a:tabLst>
              <a:defRPr sz="18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Scaling Performance</a:t>
            </a:r>
          </a:p>
        </p:txBody>
      </p:sp>
    </p:spTree>
    <p:extLst>
      <p:ext uri="{BB962C8B-B14F-4D97-AF65-F5344CB8AC3E}">
        <p14:creationId xmlns:p14="http://schemas.microsoft.com/office/powerpoint/2010/main" val="114884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COMSOL on Kestrel</a:t>
            </a:r>
          </a:p>
        </p:txBody>
      </p:sp>
      <p:sp>
        <p:nvSpPr>
          <p:cNvPr id="4" name="TextBox 3">
            <a:extLst>
              <a:ext uri="{FF2B5EF4-FFF2-40B4-BE49-F238E27FC236}">
                <a16:creationId xmlns:a16="http://schemas.microsoft.com/office/drawing/2014/main" id="{F6F2B3C5-F421-4F7F-7781-3A849C5C1E58}"/>
              </a:ext>
            </a:extLst>
          </p:cNvPr>
          <p:cNvSpPr txBox="1"/>
          <p:nvPr/>
        </p:nvSpPr>
        <p:spPr>
          <a:xfrm>
            <a:off x="419647" y="1558233"/>
            <a:ext cx="6177643" cy="1754326"/>
          </a:xfrm>
          <a:prstGeom prst="rect">
            <a:avLst/>
          </a:prstGeom>
          <a:noFill/>
        </p:spPr>
        <p:txBody>
          <a:bodyPr wrap="square" rtlCol="0">
            <a:spAutoFit/>
          </a:bodyPr>
          <a:lstStyle/>
          <a:p>
            <a:r>
              <a:rPr lang="en-US" dirty="0">
                <a:solidFill>
                  <a:schemeClr val="accent1"/>
                </a:solidFill>
              </a:rPr>
              <a:t>Version: </a:t>
            </a:r>
            <a:r>
              <a:rPr lang="en-US" dirty="0"/>
              <a:t>COMSOL 6.1</a:t>
            </a:r>
          </a:p>
          <a:p>
            <a:endParaRPr lang="en-US" dirty="0"/>
          </a:p>
          <a:p>
            <a:r>
              <a:rPr lang="en-US" dirty="0">
                <a:solidFill>
                  <a:schemeClr val="accent1"/>
                </a:solidFill>
              </a:rPr>
              <a:t>License: </a:t>
            </a:r>
            <a:r>
              <a:rPr lang="en-US" dirty="0"/>
              <a:t>3 COMSOL (GUI) licenses</a:t>
            </a:r>
          </a:p>
          <a:p>
            <a:endParaRPr lang="en-US" dirty="0"/>
          </a:p>
          <a:p>
            <a:r>
              <a:rPr lang="en-US" dirty="0">
                <a:solidFill>
                  <a:schemeClr val="accent1"/>
                </a:solidFill>
              </a:rPr>
              <a:t>Available Modules:</a:t>
            </a:r>
          </a:p>
          <a:p>
            <a:endParaRPr lang="en-US" dirty="0"/>
          </a:p>
        </p:txBody>
      </p:sp>
      <p:sp>
        <p:nvSpPr>
          <p:cNvPr id="14" name="TextBox 13">
            <a:extLst>
              <a:ext uri="{FF2B5EF4-FFF2-40B4-BE49-F238E27FC236}">
                <a16:creationId xmlns:a16="http://schemas.microsoft.com/office/drawing/2014/main" id="{82A67D8F-4962-96EF-BEA4-223E1ACF3A88}"/>
              </a:ext>
            </a:extLst>
          </p:cNvPr>
          <p:cNvSpPr txBox="1"/>
          <p:nvPr/>
        </p:nvSpPr>
        <p:spPr>
          <a:xfrm>
            <a:off x="419647" y="3007320"/>
            <a:ext cx="3501918"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Battery Design, 1</a:t>
            </a:r>
          </a:p>
          <a:p>
            <a:pPr marL="285750" indent="-285750">
              <a:buFont typeface="Arial" panose="020B0604020202020204" pitchFamily="34" charset="0"/>
              <a:buChar char="•"/>
            </a:pPr>
            <a:r>
              <a:rPr lang="en-US" sz="1600" dirty="0"/>
              <a:t>Fuel Cell and </a:t>
            </a:r>
            <a:r>
              <a:rPr lang="en-US" sz="1600" dirty="0" err="1"/>
              <a:t>Electrolyzer</a:t>
            </a:r>
            <a:r>
              <a:rPr lang="en-US" sz="1600" dirty="0"/>
              <a:t>: 1</a:t>
            </a:r>
          </a:p>
          <a:p>
            <a:pPr marL="285750" indent="-285750">
              <a:buFont typeface="Arial" panose="020B0604020202020204" pitchFamily="34" charset="0"/>
              <a:buChar char="•"/>
            </a:pPr>
            <a:r>
              <a:rPr lang="en-US" sz="1600" dirty="0"/>
              <a:t>CFD: 1</a:t>
            </a:r>
          </a:p>
          <a:p>
            <a:pPr marL="285750" indent="-285750">
              <a:buFont typeface="Arial" panose="020B0604020202020204" pitchFamily="34" charset="0"/>
              <a:buChar char="•"/>
            </a:pPr>
            <a:r>
              <a:rPr lang="en-US" sz="1600" dirty="0"/>
              <a:t>Heat Transfer: 1</a:t>
            </a:r>
          </a:p>
          <a:p>
            <a:pPr marL="285750" indent="-285750">
              <a:buFont typeface="Arial" panose="020B0604020202020204" pitchFamily="34" charset="0"/>
              <a:buChar char="•"/>
            </a:pPr>
            <a:r>
              <a:rPr lang="en-US" sz="1600" dirty="0"/>
              <a:t>Structural Mechanics: 1</a:t>
            </a:r>
          </a:p>
          <a:p>
            <a:pPr marL="285750" indent="-285750">
              <a:buFont typeface="Arial" panose="020B0604020202020204" pitchFamily="34" charset="0"/>
              <a:buChar char="•"/>
            </a:pPr>
            <a:r>
              <a:rPr lang="en-US" sz="1600" dirty="0"/>
              <a:t>Chemical Reaction : 1</a:t>
            </a:r>
          </a:p>
          <a:p>
            <a:pPr marL="285750" indent="-285750">
              <a:buFont typeface="Arial" panose="020B0604020202020204" pitchFamily="34" charset="0"/>
              <a:buChar char="•"/>
            </a:pPr>
            <a:r>
              <a:rPr lang="en-US" sz="1600" dirty="0"/>
              <a:t>Particle Tracing: 1</a:t>
            </a:r>
          </a:p>
          <a:p>
            <a:pPr marL="285750" indent="-285750">
              <a:buFont typeface="Arial" panose="020B0604020202020204" pitchFamily="34" charset="0"/>
              <a:buChar char="•"/>
            </a:pPr>
            <a:endParaRPr lang="en-US" sz="1600" dirty="0"/>
          </a:p>
        </p:txBody>
      </p:sp>
      <p:sp>
        <p:nvSpPr>
          <p:cNvPr id="25" name="TextBox 24">
            <a:extLst>
              <a:ext uri="{FF2B5EF4-FFF2-40B4-BE49-F238E27FC236}">
                <a16:creationId xmlns:a16="http://schemas.microsoft.com/office/drawing/2014/main" id="{E08619A6-DF88-4C3E-C494-B07FB6AE3123}"/>
              </a:ext>
            </a:extLst>
          </p:cNvPr>
          <p:cNvSpPr txBox="1"/>
          <p:nvPr/>
        </p:nvSpPr>
        <p:spPr>
          <a:xfrm>
            <a:off x="3544975" y="3120603"/>
            <a:ext cx="3431568" cy="1569660"/>
          </a:xfrm>
          <a:prstGeom prst="rect">
            <a:avLst/>
          </a:prstGeom>
          <a:noFill/>
        </p:spPr>
        <p:txBody>
          <a:bodyPr wrap="square">
            <a:spAutoFit/>
          </a:bodyPr>
          <a:lstStyle/>
          <a:p>
            <a:pPr marL="285750" indent="-285750">
              <a:buFont typeface="Arial" panose="020B0604020202020204" pitchFamily="34" charset="0"/>
              <a:buChar char="•"/>
            </a:pPr>
            <a:r>
              <a:rPr lang="en-US" sz="1600" dirty="0"/>
              <a:t>Radio frequency: 2</a:t>
            </a:r>
          </a:p>
          <a:p>
            <a:pPr marL="285750" indent="-285750">
              <a:buFont typeface="Arial" panose="020B0604020202020204" pitchFamily="34" charset="0"/>
              <a:buChar char="•"/>
            </a:pPr>
            <a:r>
              <a:rPr lang="en-US" sz="1600" dirty="0"/>
              <a:t>Semiconductor: 1</a:t>
            </a:r>
          </a:p>
          <a:p>
            <a:pPr marL="285750" indent="-285750">
              <a:buFont typeface="Arial" panose="020B0604020202020204" pitchFamily="34" charset="0"/>
              <a:buChar char="•"/>
            </a:pPr>
            <a:r>
              <a:rPr lang="en-US" sz="1600" dirty="0"/>
              <a:t>LLMATLAB: 1</a:t>
            </a:r>
          </a:p>
          <a:p>
            <a:pPr marL="285750" indent="-285750">
              <a:buFont typeface="Arial" panose="020B0604020202020204" pitchFamily="34" charset="0"/>
              <a:buChar char="•"/>
            </a:pPr>
            <a:r>
              <a:rPr lang="en-US" sz="1600" dirty="0"/>
              <a:t>CAD Import: 1</a:t>
            </a:r>
          </a:p>
          <a:p>
            <a:pPr marL="285750" indent="-285750">
              <a:buFont typeface="Arial" panose="020B0604020202020204" pitchFamily="34" charset="0"/>
              <a:buChar char="•"/>
            </a:pPr>
            <a:r>
              <a:rPr lang="en-US" sz="1600" dirty="0"/>
              <a:t>CAD Reader: 1</a:t>
            </a:r>
          </a:p>
          <a:p>
            <a:pPr marL="285750" indent="-285750">
              <a:buFont typeface="Arial" panose="020B0604020202020204" pitchFamily="34" charset="0"/>
              <a:buChar char="•"/>
            </a:pPr>
            <a:r>
              <a:rPr lang="en-US" sz="1600" dirty="0" err="1"/>
              <a:t>LLExcel</a:t>
            </a:r>
            <a:r>
              <a:rPr lang="en-US" sz="1600" dirty="0"/>
              <a:t>: 1</a:t>
            </a:r>
          </a:p>
        </p:txBody>
      </p:sp>
    </p:spTree>
    <p:extLst>
      <p:ext uri="{BB962C8B-B14F-4D97-AF65-F5344CB8AC3E}">
        <p14:creationId xmlns:p14="http://schemas.microsoft.com/office/powerpoint/2010/main" val="416355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0" y="229176"/>
            <a:ext cx="6858000" cy="907142"/>
          </a:xfrm>
        </p:spPr>
        <p:txBody>
          <a:bodyPr/>
          <a:lstStyle/>
          <a:p>
            <a:r>
              <a:rPr lang="en-US" dirty="0"/>
              <a:t>COMSOL License On Kestrel VS from ITS</a:t>
            </a:r>
          </a:p>
        </p:txBody>
      </p:sp>
      <p:sp>
        <p:nvSpPr>
          <p:cNvPr id="3" name="TextBox 2">
            <a:extLst>
              <a:ext uri="{FF2B5EF4-FFF2-40B4-BE49-F238E27FC236}">
                <a16:creationId xmlns:a16="http://schemas.microsoft.com/office/drawing/2014/main" id="{9551A5DB-24C6-5F45-FCAE-DB4BE1F8A8F8}"/>
              </a:ext>
            </a:extLst>
          </p:cNvPr>
          <p:cNvSpPr txBox="1"/>
          <p:nvPr/>
        </p:nvSpPr>
        <p:spPr>
          <a:xfrm>
            <a:off x="210065" y="1458097"/>
            <a:ext cx="6647935" cy="2031325"/>
          </a:xfrm>
          <a:prstGeom prst="rect">
            <a:avLst/>
          </a:prstGeom>
          <a:noFill/>
        </p:spPr>
        <p:txBody>
          <a:bodyPr wrap="square" rtlCol="0">
            <a:spAutoFit/>
          </a:bodyPr>
          <a:lstStyle/>
          <a:p>
            <a:r>
              <a:rPr lang="en-US" dirty="0">
                <a:solidFill>
                  <a:schemeClr val="accent1"/>
                </a:solidFill>
              </a:rPr>
              <a:t>From ITS:</a:t>
            </a:r>
            <a:r>
              <a:rPr lang="en-US" dirty="0"/>
              <a:t> shared license and can be requested to be installed on local workstation.</a:t>
            </a:r>
          </a:p>
          <a:p>
            <a:endParaRPr lang="en-US" dirty="0"/>
          </a:p>
          <a:p>
            <a:endParaRPr lang="en-US" dirty="0"/>
          </a:p>
          <a:p>
            <a:endParaRPr lang="en-US" dirty="0"/>
          </a:p>
          <a:p>
            <a:r>
              <a:rPr lang="en-US" dirty="0">
                <a:solidFill>
                  <a:schemeClr val="accent1"/>
                </a:solidFill>
              </a:rPr>
              <a:t>On Kestrel: </a:t>
            </a:r>
            <a:r>
              <a:rPr lang="en-US" dirty="0"/>
              <a:t>floating network license which enable running COMSOL in parallel. Anyone who has HPC account can use it.</a:t>
            </a:r>
          </a:p>
        </p:txBody>
      </p:sp>
    </p:spTree>
    <p:extLst>
      <p:ext uri="{BB962C8B-B14F-4D97-AF65-F5344CB8AC3E}">
        <p14:creationId xmlns:p14="http://schemas.microsoft.com/office/powerpoint/2010/main" val="158763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COMSOL on Kestrel</a:t>
            </a:r>
          </a:p>
        </p:txBody>
      </p:sp>
      <p:sp>
        <p:nvSpPr>
          <p:cNvPr id="3" name="Rectangle 2">
            <a:extLst>
              <a:ext uri="{FF2B5EF4-FFF2-40B4-BE49-F238E27FC236}">
                <a16:creationId xmlns:a16="http://schemas.microsoft.com/office/drawing/2014/main" id="{EAD34B8F-EBC0-92B3-E53B-A223989167B3}"/>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Check Status of License</a:t>
            </a:r>
          </a:p>
        </p:txBody>
      </p:sp>
      <p:sp>
        <p:nvSpPr>
          <p:cNvPr id="7" name="TextBox 6">
            <a:extLst>
              <a:ext uri="{FF2B5EF4-FFF2-40B4-BE49-F238E27FC236}">
                <a16:creationId xmlns:a16="http://schemas.microsoft.com/office/drawing/2014/main" id="{3BE2C69C-7F3B-BFA6-5D23-DD83EB478085}"/>
              </a:ext>
            </a:extLst>
          </p:cNvPr>
          <p:cNvSpPr txBox="1"/>
          <p:nvPr/>
        </p:nvSpPr>
        <p:spPr>
          <a:xfrm>
            <a:off x="337454" y="1458307"/>
            <a:ext cx="6177642" cy="523220"/>
          </a:xfrm>
          <a:prstGeom prst="rect">
            <a:avLst/>
          </a:prstGeom>
          <a:noFill/>
        </p:spPr>
        <p:txBody>
          <a:bodyPr wrap="square" rtlCol="0">
            <a:spAutoFit/>
          </a:bodyPr>
          <a:lstStyle/>
          <a:p>
            <a:pPr algn="just"/>
            <a:r>
              <a:rPr lang="en-US" sz="1200" i="1" dirty="0" err="1">
                <a:latin typeface="Consolas" panose="020B0609020204030204" pitchFamily="49" charset="0"/>
                <a:cs typeface="Consolas" panose="020B0609020204030204" pitchFamily="49" charset="0"/>
              </a:rPr>
              <a:t>lmstat.comsol</a:t>
            </a:r>
            <a:r>
              <a:rPr lang="en-US" sz="1200" i="1" dirty="0">
                <a:latin typeface="Consolas" panose="020B0609020204030204" pitchFamily="49" charset="0"/>
                <a:cs typeface="Consolas" panose="020B0609020204030204" pitchFamily="49" charset="0"/>
              </a:rPr>
              <a:t> </a:t>
            </a:r>
            <a:r>
              <a:rPr lang="en-US" sz="1400" dirty="0"/>
              <a:t>command has not been ported to Kestrel, you need create your own </a:t>
            </a:r>
            <a:r>
              <a:rPr lang="en-US" sz="1400" i="1" dirty="0" err="1"/>
              <a:t>lmstat.comsol</a:t>
            </a:r>
            <a:r>
              <a:rPr lang="en-US" sz="1400" i="1" dirty="0"/>
              <a:t> </a:t>
            </a:r>
            <a:r>
              <a:rPr lang="en-US" sz="1400" dirty="0"/>
              <a:t>script to check the license status as follows:</a:t>
            </a:r>
            <a:endParaRPr lang="en-US" sz="1400" i="1" dirty="0"/>
          </a:p>
        </p:txBody>
      </p:sp>
      <p:sp>
        <p:nvSpPr>
          <p:cNvPr id="8" name="TextBox 7">
            <a:extLst>
              <a:ext uri="{FF2B5EF4-FFF2-40B4-BE49-F238E27FC236}">
                <a16:creationId xmlns:a16="http://schemas.microsoft.com/office/drawing/2014/main" id="{4C71D7EE-01D3-2520-E9FF-A2E5AF0E86A1}"/>
              </a:ext>
            </a:extLst>
          </p:cNvPr>
          <p:cNvSpPr txBox="1"/>
          <p:nvPr/>
        </p:nvSpPr>
        <p:spPr>
          <a:xfrm>
            <a:off x="337453" y="1907823"/>
            <a:ext cx="6449425" cy="830997"/>
          </a:xfrm>
          <a:prstGeom prst="rect">
            <a:avLst/>
          </a:prstGeom>
          <a:noFill/>
        </p:spPr>
        <p:txBody>
          <a:bodyPr wrap="square" rtlCol="0">
            <a:spAutoFit/>
          </a:bodyPr>
          <a:lstStyle/>
          <a:p>
            <a:r>
              <a:rPr lang="en-US" sz="1200" i="1" dirty="0">
                <a:latin typeface="Consolas" panose="020B0609020204030204" pitchFamily="49" charset="0"/>
                <a:cs typeface="Consolas" panose="020B0609020204030204" pitchFamily="49" charset="0"/>
              </a:rPr>
              <a:t>cd ~                           </a:t>
            </a:r>
            <a:r>
              <a:rPr lang="en-US" sz="1000" i="1" dirty="0">
                <a:latin typeface="Consolas" panose="020B0609020204030204" pitchFamily="49" charset="0"/>
                <a:cs typeface="Consolas" panose="020B0609020204030204" pitchFamily="49" charset="0"/>
              </a:rPr>
              <a:t># change directory to your home directory</a:t>
            </a:r>
          </a:p>
          <a:p>
            <a:r>
              <a:rPr lang="en-US" sz="1200" i="1" dirty="0" err="1">
                <a:latin typeface="Consolas" panose="020B0609020204030204" pitchFamily="49" charset="0"/>
                <a:cs typeface="Consolas" panose="020B0609020204030204" pitchFamily="49" charset="0"/>
              </a:rPr>
              <a:t>mkdir</a:t>
            </a:r>
            <a:r>
              <a:rPr lang="en-US" sz="1200" i="1" dirty="0">
                <a:latin typeface="Consolas" panose="020B0609020204030204" pitchFamily="49" charset="0"/>
                <a:cs typeface="Consolas" panose="020B0609020204030204" pitchFamily="49" charset="0"/>
              </a:rPr>
              <a:t> </a:t>
            </a:r>
            <a:r>
              <a:rPr lang="en-US" sz="1200" i="1" dirty="0" err="1">
                <a:latin typeface="Consolas" panose="020B0609020204030204" pitchFamily="49" charset="0"/>
                <a:cs typeface="Consolas" panose="020B0609020204030204" pitchFamily="49" charset="0"/>
              </a:rPr>
              <a:t>check_license_status_comsol</a:t>
            </a:r>
            <a:r>
              <a:rPr lang="en-US" sz="1200" i="1" dirty="0">
                <a:latin typeface="Consolas" panose="020B0609020204030204" pitchFamily="49" charset="0"/>
                <a:cs typeface="Consolas" panose="020B0609020204030204" pitchFamily="49" charset="0"/>
              </a:rPr>
              <a:t> </a:t>
            </a:r>
            <a:r>
              <a:rPr lang="en-US" sz="1000" i="1" dirty="0">
                <a:latin typeface="Consolas" panose="020B0609020204030204" pitchFamily="49" charset="0"/>
                <a:cs typeface="Consolas" panose="020B0609020204030204" pitchFamily="49" charset="0"/>
              </a:rPr>
              <a:t># create a folder to save the command file</a:t>
            </a:r>
          </a:p>
          <a:p>
            <a:r>
              <a:rPr lang="en-US" sz="1200" i="1" dirty="0">
                <a:latin typeface="Consolas" panose="020B0609020204030204" pitchFamily="49" charset="0"/>
                <a:cs typeface="Consolas" panose="020B0609020204030204" pitchFamily="49" charset="0"/>
              </a:rPr>
              <a:t>cd </a:t>
            </a:r>
            <a:r>
              <a:rPr lang="en-US" sz="1200" i="1" dirty="0" err="1">
                <a:latin typeface="Consolas" panose="020B0609020204030204" pitchFamily="49" charset="0"/>
                <a:cs typeface="Consolas" panose="020B0609020204030204" pitchFamily="49" charset="0"/>
              </a:rPr>
              <a:t>check_license_status_comsol</a:t>
            </a:r>
            <a:r>
              <a:rPr lang="en-US" sz="1200" i="1" dirty="0">
                <a:latin typeface="Consolas" panose="020B0609020204030204" pitchFamily="49" charset="0"/>
                <a:cs typeface="Consolas" panose="020B0609020204030204" pitchFamily="49" charset="0"/>
              </a:rPr>
              <a:t>    </a:t>
            </a:r>
            <a:r>
              <a:rPr lang="en-US" sz="1000" i="1" dirty="0">
                <a:latin typeface="Consolas" panose="020B0609020204030204" pitchFamily="49" charset="0"/>
                <a:cs typeface="Consolas" panose="020B0609020204030204" pitchFamily="49" charset="0"/>
              </a:rPr>
              <a:t># change directory to the created folder</a:t>
            </a:r>
          </a:p>
          <a:p>
            <a:r>
              <a:rPr lang="en-US" sz="1200" i="1" dirty="0">
                <a:latin typeface="Consolas" panose="020B0609020204030204" pitchFamily="49" charset="0"/>
                <a:cs typeface="Consolas" panose="020B0609020204030204" pitchFamily="49" charset="0"/>
              </a:rPr>
              <a:t>touch </a:t>
            </a:r>
            <a:r>
              <a:rPr lang="en-US" sz="1200" i="1" dirty="0" err="1">
                <a:latin typeface="Consolas" panose="020B0609020204030204" pitchFamily="49" charset="0"/>
                <a:cs typeface="Consolas" panose="020B0609020204030204" pitchFamily="49" charset="0"/>
              </a:rPr>
              <a:t>lmstat.comsol</a:t>
            </a:r>
            <a:r>
              <a:rPr lang="en-US" sz="1200" i="1" dirty="0">
                <a:latin typeface="Consolas" panose="020B0609020204030204" pitchFamily="49" charset="0"/>
                <a:cs typeface="Consolas" panose="020B0609020204030204" pitchFamily="49" charset="0"/>
              </a:rPr>
              <a:t>               </a:t>
            </a:r>
            <a:r>
              <a:rPr lang="en-US" sz="1000" i="1" dirty="0">
                <a:latin typeface="Consolas" panose="020B0609020204030204" pitchFamily="49" charset="0"/>
                <a:cs typeface="Consolas" panose="020B0609020204030204" pitchFamily="49" charset="0"/>
              </a:rPr>
              <a:t># create an empty file</a:t>
            </a:r>
          </a:p>
        </p:txBody>
      </p:sp>
      <p:sp>
        <p:nvSpPr>
          <p:cNvPr id="9" name="TextBox 8">
            <a:extLst>
              <a:ext uri="{FF2B5EF4-FFF2-40B4-BE49-F238E27FC236}">
                <a16:creationId xmlns:a16="http://schemas.microsoft.com/office/drawing/2014/main" id="{FBE352D2-45ED-5C08-EA0A-D667721B6124}"/>
              </a:ext>
            </a:extLst>
          </p:cNvPr>
          <p:cNvSpPr txBox="1"/>
          <p:nvPr/>
        </p:nvSpPr>
        <p:spPr>
          <a:xfrm>
            <a:off x="343621" y="2701557"/>
            <a:ext cx="5923641" cy="307777"/>
          </a:xfrm>
          <a:prstGeom prst="rect">
            <a:avLst/>
          </a:prstGeom>
          <a:noFill/>
        </p:spPr>
        <p:txBody>
          <a:bodyPr wrap="square" rtlCol="0">
            <a:spAutoFit/>
          </a:bodyPr>
          <a:lstStyle/>
          <a:p>
            <a:r>
              <a:rPr lang="en-US" sz="1400" dirty="0"/>
              <a:t>Copy the following commands to </a:t>
            </a:r>
            <a:r>
              <a:rPr lang="en-US" sz="1200" i="1" dirty="0" err="1"/>
              <a:t>lmstat.comsol</a:t>
            </a:r>
            <a:r>
              <a:rPr lang="en-US" sz="1200" i="1" dirty="0"/>
              <a:t> </a:t>
            </a:r>
            <a:r>
              <a:rPr lang="en-US" sz="1400" dirty="0"/>
              <a:t>and save it</a:t>
            </a:r>
          </a:p>
        </p:txBody>
      </p:sp>
      <p:sp>
        <p:nvSpPr>
          <p:cNvPr id="10" name="TextBox 9">
            <a:extLst>
              <a:ext uri="{FF2B5EF4-FFF2-40B4-BE49-F238E27FC236}">
                <a16:creationId xmlns:a16="http://schemas.microsoft.com/office/drawing/2014/main" id="{525EA4D7-5980-174A-172C-33B93B4A7972}"/>
              </a:ext>
            </a:extLst>
          </p:cNvPr>
          <p:cNvSpPr txBox="1"/>
          <p:nvPr/>
        </p:nvSpPr>
        <p:spPr>
          <a:xfrm>
            <a:off x="337454" y="2977748"/>
            <a:ext cx="6449426" cy="1015663"/>
          </a:xfrm>
          <a:prstGeom prst="rect">
            <a:avLst/>
          </a:prstGeom>
          <a:noFill/>
        </p:spPr>
        <p:txBody>
          <a:bodyPr wrap="square" rtlCol="0">
            <a:spAutoFit/>
          </a:bodyPr>
          <a:lstStyle/>
          <a:p>
            <a:r>
              <a:rPr lang="en-US" sz="1200" b="0" i="1" dirty="0">
                <a:effectLst/>
                <a:latin typeface="Consolas" panose="020B0609020204030204" pitchFamily="49" charset="0"/>
                <a:cs typeface="Consolas" panose="020B0609020204030204" pitchFamily="49" charset="0"/>
              </a:rPr>
              <a:t>#!/bin/bash</a:t>
            </a:r>
          </a:p>
          <a:p>
            <a:br>
              <a:rPr lang="en-US" sz="1200" b="0" i="1" dirty="0">
                <a:effectLst/>
                <a:latin typeface="Consolas" panose="020B0609020204030204" pitchFamily="49" charset="0"/>
                <a:cs typeface="Consolas" panose="020B0609020204030204" pitchFamily="49" charset="0"/>
              </a:rPr>
            </a:br>
            <a:r>
              <a:rPr lang="en-US" sz="1200" b="0" i="1" dirty="0">
                <a:effectLst/>
                <a:latin typeface="Consolas" panose="020B0609020204030204" pitchFamily="49" charset="0"/>
                <a:cs typeface="Consolas" panose="020B0609020204030204" pitchFamily="49" charset="0"/>
              </a:rPr>
              <a:t>BASEDIR=/</a:t>
            </a:r>
            <a:r>
              <a:rPr lang="en-US" sz="1200" b="0" i="1" dirty="0" err="1">
                <a:effectLst/>
                <a:latin typeface="Consolas" panose="020B0609020204030204" pitchFamily="49" charset="0"/>
                <a:cs typeface="Consolas" panose="020B0609020204030204" pitchFamily="49" charset="0"/>
              </a:rPr>
              <a:t>nopt</a:t>
            </a:r>
            <a:r>
              <a:rPr lang="en-US" sz="1200" b="0" i="1" dirty="0">
                <a:effectLst/>
                <a:latin typeface="Consolas" panose="020B0609020204030204" pitchFamily="49" charset="0"/>
                <a:cs typeface="Consolas" panose="020B0609020204030204" pitchFamily="49" charset="0"/>
              </a:rPr>
              <a:t>/</a:t>
            </a:r>
            <a:r>
              <a:rPr lang="en-US" sz="1200" b="0" i="1" dirty="0" err="1">
                <a:effectLst/>
                <a:latin typeface="Consolas" panose="020B0609020204030204" pitchFamily="49" charset="0"/>
                <a:cs typeface="Consolas" panose="020B0609020204030204" pitchFamily="49" charset="0"/>
              </a:rPr>
              <a:t>nrel</a:t>
            </a:r>
            <a:r>
              <a:rPr lang="en-US" sz="1200" b="0" i="1" dirty="0">
                <a:effectLst/>
                <a:latin typeface="Consolas" panose="020B0609020204030204" pitchFamily="49" charset="0"/>
                <a:cs typeface="Consolas" panose="020B0609020204030204" pitchFamily="49" charset="0"/>
              </a:rPr>
              <a:t>/apps/software/</a:t>
            </a:r>
            <a:r>
              <a:rPr lang="en-US" sz="1200" b="0" i="1" dirty="0" err="1">
                <a:effectLst/>
                <a:latin typeface="Consolas" panose="020B0609020204030204" pitchFamily="49" charset="0"/>
                <a:cs typeface="Consolas" panose="020B0609020204030204" pitchFamily="49" charset="0"/>
              </a:rPr>
              <a:t>comsol</a:t>
            </a:r>
            <a:r>
              <a:rPr lang="en-US" sz="1200" b="0" i="1" dirty="0">
                <a:effectLst/>
                <a:latin typeface="Consolas" panose="020B0609020204030204" pitchFamily="49" charset="0"/>
                <a:cs typeface="Consolas" panose="020B0609020204030204" pitchFamily="49" charset="0"/>
              </a:rPr>
              <a:t>/6.1/comsol61/</a:t>
            </a:r>
            <a:r>
              <a:rPr lang="en-US" sz="1200" b="0" i="1" dirty="0" err="1">
                <a:effectLst/>
                <a:latin typeface="Consolas" panose="020B0609020204030204" pitchFamily="49" charset="0"/>
                <a:cs typeface="Consolas" panose="020B0609020204030204" pitchFamily="49" charset="0"/>
              </a:rPr>
              <a:t>multiphysics</a:t>
            </a:r>
            <a:r>
              <a:rPr lang="en-US" sz="1200" b="0" i="1" dirty="0">
                <a:effectLst/>
                <a:latin typeface="Consolas" panose="020B0609020204030204" pitchFamily="49" charset="0"/>
                <a:cs typeface="Consolas" panose="020B0609020204030204" pitchFamily="49" charset="0"/>
              </a:rPr>
              <a:t>/license/</a:t>
            </a:r>
          </a:p>
          <a:p>
            <a:br>
              <a:rPr lang="en-US" sz="1200" b="0" i="1" dirty="0">
                <a:effectLst/>
                <a:latin typeface="Consolas" panose="020B0609020204030204" pitchFamily="49" charset="0"/>
                <a:cs typeface="Consolas" panose="020B0609020204030204" pitchFamily="49" charset="0"/>
              </a:rPr>
            </a:br>
            <a:r>
              <a:rPr lang="en-US" sz="1200" b="0" i="1" dirty="0">
                <a:effectLst/>
                <a:latin typeface="Consolas" panose="020B0609020204030204" pitchFamily="49" charset="0"/>
                <a:cs typeface="Consolas" panose="020B0609020204030204" pitchFamily="49" charset="0"/>
              </a:rPr>
              <a:t>$BASEDIR/glnxa64/</a:t>
            </a:r>
            <a:r>
              <a:rPr lang="en-US" sz="1200" b="0" i="1" dirty="0" err="1">
                <a:effectLst/>
                <a:latin typeface="Consolas" panose="020B0609020204030204" pitchFamily="49" charset="0"/>
                <a:cs typeface="Consolas" panose="020B0609020204030204" pitchFamily="49" charset="0"/>
              </a:rPr>
              <a:t>lmstat</a:t>
            </a:r>
            <a:r>
              <a:rPr lang="en-US" sz="1200" b="0" i="1" dirty="0">
                <a:effectLst/>
                <a:latin typeface="Consolas" panose="020B0609020204030204" pitchFamily="49" charset="0"/>
                <a:cs typeface="Consolas" panose="020B0609020204030204" pitchFamily="49" charset="0"/>
              </a:rPr>
              <a:t> -c $BASEDIR/</a:t>
            </a:r>
            <a:r>
              <a:rPr lang="en-US" sz="1200" b="0" i="1" dirty="0" err="1">
                <a:effectLst/>
                <a:latin typeface="Consolas" panose="020B0609020204030204" pitchFamily="49" charset="0"/>
                <a:cs typeface="Consolas" panose="020B0609020204030204" pitchFamily="49" charset="0"/>
              </a:rPr>
              <a:t>license.dat</a:t>
            </a:r>
            <a:r>
              <a:rPr lang="en-US" sz="1200" b="0" i="1" dirty="0">
                <a:effectLst/>
                <a:latin typeface="Consolas" panose="020B0609020204030204" pitchFamily="49" charset="0"/>
                <a:cs typeface="Consolas" panose="020B0609020204030204" pitchFamily="49" charset="0"/>
              </a:rPr>
              <a:t> -a</a:t>
            </a:r>
          </a:p>
        </p:txBody>
      </p:sp>
      <p:sp>
        <p:nvSpPr>
          <p:cNvPr id="11" name="TextBox 10">
            <a:extLst>
              <a:ext uri="{FF2B5EF4-FFF2-40B4-BE49-F238E27FC236}">
                <a16:creationId xmlns:a16="http://schemas.microsoft.com/office/drawing/2014/main" id="{C471F264-73A7-B930-06C7-15D400BEEB99}"/>
              </a:ext>
            </a:extLst>
          </p:cNvPr>
          <p:cNvSpPr txBox="1"/>
          <p:nvPr/>
        </p:nvSpPr>
        <p:spPr>
          <a:xfrm>
            <a:off x="337454" y="4019720"/>
            <a:ext cx="5923641" cy="307777"/>
          </a:xfrm>
          <a:prstGeom prst="rect">
            <a:avLst/>
          </a:prstGeom>
          <a:noFill/>
        </p:spPr>
        <p:txBody>
          <a:bodyPr wrap="square" rtlCol="0">
            <a:spAutoFit/>
          </a:bodyPr>
          <a:lstStyle/>
          <a:p>
            <a:r>
              <a:rPr lang="en-US" sz="1400" dirty="0"/>
              <a:t>Add executable permission:</a:t>
            </a:r>
          </a:p>
        </p:txBody>
      </p:sp>
      <p:sp>
        <p:nvSpPr>
          <p:cNvPr id="12" name="TextBox 11">
            <a:extLst>
              <a:ext uri="{FF2B5EF4-FFF2-40B4-BE49-F238E27FC236}">
                <a16:creationId xmlns:a16="http://schemas.microsoft.com/office/drawing/2014/main" id="{613D31FB-FCB9-5EF7-06A2-52D35A116C38}"/>
              </a:ext>
            </a:extLst>
          </p:cNvPr>
          <p:cNvSpPr txBox="1"/>
          <p:nvPr/>
        </p:nvSpPr>
        <p:spPr>
          <a:xfrm>
            <a:off x="337454" y="4232339"/>
            <a:ext cx="6378307" cy="276999"/>
          </a:xfrm>
          <a:prstGeom prst="rect">
            <a:avLst/>
          </a:prstGeom>
          <a:noFill/>
        </p:spPr>
        <p:txBody>
          <a:bodyPr wrap="square" rtlCol="0">
            <a:spAutoFit/>
          </a:bodyPr>
          <a:lstStyle/>
          <a:p>
            <a:r>
              <a:rPr lang="en-US" sz="1200" i="1" dirty="0" err="1">
                <a:latin typeface="Consolas" panose="020B0609020204030204" pitchFamily="49" charset="0"/>
                <a:cs typeface="Consolas" panose="020B0609020204030204" pitchFamily="49" charset="0"/>
              </a:rPr>
              <a:t>chmod</a:t>
            </a:r>
            <a:r>
              <a:rPr lang="en-US" sz="1200" i="1" dirty="0">
                <a:latin typeface="Consolas" panose="020B0609020204030204" pitchFamily="49" charset="0"/>
                <a:cs typeface="Consolas" panose="020B0609020204030204" pitchFamily="49" charset="0"/>
              </a:rPr>
              <a:t> +x </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check_license_comso</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lmstat.comsol</a:t>
            </a:r>
            <a:endParaRPr lang="en-US" sz="1200" dirty="0">
              <a:solidFill>
                <a:srgbClr val="000000"/>
              </a:solidFill>
              <a:effectLst/>
              <a:latin typeface="Menlo" panose="020B0609030804020204" pitchFamily="49" charset="0"/>
            </a:endParaRPr>
          </a:p>
        </p:txBody>
      </p:sp>
      <p:sp>
        <p:nvSpPr>
          <p:cNvPr id="15" name="TextBox 14">
            <a:extLst>
              <a:ext uri="{FF2B5EF4-FFF2-40B4-BE49-F238E27FC236}">
                <a16:creationId xmlns:a16="http://schemas.microsoft.com/office/drawing/2014/main" id="{B061DF17-35E3-1BB2-166F-E4EDF1C8E8BB}"/>
              </a:ext>
            </a:extLst>
          </p:cNvPr>
          <p:cNvSpPr txBox="1"/>
          <p:nvPr/>
        </p:nvSpPr>
        <p:spPr>
          <a:xfrm>
            <a:off x="343621" y="4508697"/>
            <a:ext cx="5923641" cy="307777"/>
          </a:xfrm>
          <a:prstGeom prst="rect">
            <a:avLst/>
          </a:prstGeom>
          <a:noFill/>
        </p:spPr>
        <p:txBody>
          <a:bodyPr wrap="square" rtlCol="0">
            <a:spAutoFit/>
          </a:bodyPr>
          <a:lstStyle/>
          <a:p>
            <a:r>
              <a:rPr lang="en-US" sz="1400" dirty="0"/>
              <a:t>Run </a:t>
            </a:r>
            <a:r>
              <a:rPr lang="en-US" sz="1400" dirty="0" err="1"/>
              <a:t>lmstat.comsol</a:t>
            </a:r>
            <a:r>
              <a:rPr lang="en-US" sz="1400" dirty="0"/>
              <a:t>:</a:t>
            </a:r>
          </a:p>
        </p:txBody>
      </p:sp>
      <p:sp>
        <p:nvSpPr>
          <p:cNvPr id="17" name="TextBox 16">
            <a:extLst>
              <a:ext uri="{FF2B5EF4-FFF2-40B4-BE49-F238E27FC236}">
                <a16:creationId xmlns:a16="http://schemas.microsoft.com/office/drawing/2014/main" id="{2E1799D0-3F94-ACD4-1925-3D71407340A1}"/>
              </a:ext>
            </a:extLst>
          </p:cNvPr>
          <p:cNvSpPr txBox="1"/>
          <p:nvPr/>
        </p:nvSpPr>
        <p:spPr>
          <a:xfrm>
            <a:off x="337454" y="4736293"/>
            <a:ext cx="6378307" cy="276999"/>
          </a:xfrm>
          <a:prstGeom prst="rect">
            <a:avLst/>
          </a:prstGeom>
          <a:noFill/>
        </p:spPr>
        <p:txBody>
          <a:bodyPr wrap="square" rtlCol="0">
            <a:spAutoFit/>
          </a:bodyPr>
          <a:lstStyle/>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check_license</a:t>
            </a:r>
            <a:r>
              <a:rPr lang="en-US" sz="1200" err="1">
                <a:solidFill>
                  <a:srgbClr val="000000"/>
                </a:solidFill>
                <a:effectLst/>
                <a:latin typeface="Menlo" panose="020B0609030804020204" pitchFamily="49" charset="0"/>
              </a:rPr>
              <a:t>_</a:t>
            </a:r>
            <a:r>
              <a:rPr lang="en-US" sz="1200">
                <a:solidFill>
                  <a:srgbClr val="000000"/>
                </a:solidFill>
                <a:effectLst/>
                <a:latin typeface="Menlo" panose="020B0609030804020204" pitchFamily="49" charset="0"/>
              </a:rPr>
              <a:t>comsol/</a:t>
            </a:r>
            <a:r>
              <a:rPr lang="en-US" sz="1200" dirty="0" err="1">
                <a:solidFill>
                  <a:srgbClr val="000000"/>
                </a:solidFill>
                <a:effectLst/>
                <a:latin typeface="Menlo" panose="020B0609030804020204" pitchFamily="49" charset="0"/>
              </a:rPr>
              <a:t>lmstat.comsol</a:t>
            </a:r>
            <a:endParaRPr lang="en-US" sz="12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5455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12F83-EE79-48C5-9FCE-9F51DEEAD42F}"/>
              </a:ext>
            </a:extLst>
          </p:cNvPr>
          <p:cNvSpPr>
            <a:spLocks noGrp="1"/>
          </p:cNvSpPr>
          <p:nvPr>
            <p:ph type="title"/>
          </p:nvPr>
        </p:nvSpPr>
        <p:spPr>
          <a:xfrm>
            <a:off x="337454" y="229176"/>
            <a:ext cx="6177643" cy="907142"/>
          </a:xfrm>
        </p:spPr>
        <p:txBody>
          <a:bodyPr/>
          <a:lstStyle/>
          <a:p>
            <a:r>
              <a:rPr lang="en-US" dirty="0"/>
              <a:t>COMSOL on Kestrel</a:t>
            </a:r>
          </a:p>
        </p:txBody>
      </p:sp>
      <p:sp>
        <p:nvSpPr>
          <p:cNvPr id="3" name="Rectangle 2">
            <a:extLst>
              <a:ext uri="{FF2B5EF4-FFF2-40B4-BE49-F238E27FC236}">
                <a16:creationId xmlns:a16="http://schemas.microsoft.com/office/drawing/2014/main" id="{EAD34B8F-EBC0-92B3-E53B-A223989167B3}"/>
              </a:ext>
            </a:extLst>
          </p:cNvPr>
          <p:cNvSpPr/>
          <p:nvPr/>
        </p:nvSpPr>
        <p:spPr>
          <a:xfrm>
            <a:off x="337454" y="1136318"/>
            <a:ext cx="2405746" cy="307631"/>
          </a:xfrm>
          <a:prstGeom prst="rect">
            <a:avLst/>
          </a:prstGeom>
          <a:solidFill>
            <a:schemeClr val="accent2">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Check Status of License</a:t>
            </a:r>
          </a:p>
        </p:txBody>
      </p:sp>
      <p:pic>
        <p:nvPicPr>
          <p:cNvPr id="5" name="Picture 4" descr="A close-up of a document&#10;&#10;Description automatically generated">
            <a:extLst>
              <a:ext uri="{FF2B5EF4-FFF2-40B4-BE49-F238E27FC236}">
                <a16:creationId xmlns:a16="http://schemas.microsoft.com/office/drawing/2014/main" id="{916E9F6F-38CA-8D6A-BC68-F3CC49B0099F}"/>
              </a:ext>
            </a:extLst>
          </p:cNvPr>
          <p:cNvPicPr>
            <a:picLocks noChangeAspect="1"/>
          </p:cNvPicPr>
          <p:nvPr/>
        </p:nvPicPr>
        <p:blipFill>
          <a:blip r:embed="rId3"/>
          <a:stretch>
            <a:fillRect/>
          </a:stretch>
        </p:blipFill>
        <p:spPr>
          <a:xfrm>
            <a:off x="439053" y="1622034"/>
            <a:ext cx="6177643" cy="1260290"/>
          </a:xfrm>
          <a:prstGeom prst="rect">
            <a:avLst/>
          </a:prstGeom>
        </p:spPr>
      </p:pic>
      <p:pic>
        <p:nvPicPr>
          <p:cNvPr id="16" name="Picture 15" descr="A screenshot of a computer error&#10;&#10;Description automatically generated">
            <a:extLst>
              <a:ext uri="{FF2B5EF4-FFF2-40B4-BE49-F238E27FC236}">
                <a16:creationId xmlns:a16="http://schemas.microsoft.com/office/drawing/2014/main" id="{134AAD18-5DFA-78CE-AF5E-94761BC38917}"/>
              </a:ext>
            </a:extLst>
          </p:cNvPr>
          <p:cNvPicPr>
            <a:picLocks noChangeAspect="1"/>
          </p:cNvPicPr>
          <p:nvPr/>
        </p:nvPicPr>
        <p:blipFill>
          <a:blip r:embed="rId4"/>
          <a:stretch>
            <a:fillRect/>
          </a:stretch>
        </p:blipFill>
        <p:spPr>
          <a:xfrm>
            <a:off x="1241875" y="2972132"/>
            <a:ext cx="4368800" cy="2070100"/>
          </a:xfrm>
          <a:prstGeom prst="rect">
            <a:avLst/>
          </a:prstGeom>
        </p:spPr>
      </p:pic>
    </p:spTree>
    <p:extLst>
      <p:ext uri="{BB962C8B-B14F-4D97-AF65-F5344CB8AC3E}">
        <p14:creationId xmlns:p14="http://schemas.microsoft.com/office/powerpoint/2010/main" val="1328800249"/>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4x3-presentation-template-02-2023.potx" id="{2364E6C5-2090-4079-A47A-90333851203F}" vid="{658310A5-24CF-4F28-9E99-62ADC0DC0E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12929</TotalTime>
  <Words>5023</Words>
  <Application>Microsoft Macintosh PowerPoint</Application>
  <PresentationFormat>Custom</PresentationFormat>
  <Paragraphs>402</Paragraphs>
  <Slides>33</Slides>
  <Notes>33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Helvetica Neue</vt:lpstr>
      <vt:lpstr>Menlo</vt:lpstr>
      <vt:lpstr>Times New Roman</vt:lpstr>
      <vt:lpstr>Office Theme</vt:lpstr>
      <vt:lpstr>Using COMSOL On Kestrel, Part I: Introductory Tutorial</vt:lpstr>
      <vt:lpstr>Tutorial about COMSOL On Kestrel</vt:lpstr>
      <vt:lpstr>About COMSOL</vt:lpstr>
      <vt:lpstr>Note</vt:lpstr>
      <vt:lpstr>Outline</vt:lpstr>
      <vt:lpstr>COMSOL on Kestrel</vt:lpstr>
      <vt:lpstr>COMSOL License On Kestrel VS from ITS</vt:lpstr>
      <vt:lpstr>COMSOL on Kestrel</vt:lpstr>
      <vt:lpstr>COMSOL on Kestrel</vt:lpstr>
      <vt:lpstr>COMSOL on Kestrel</vt:lpstr>
      <vt:lpstr>Running COMSOL Interactively with GUI</vt:lpstr>
      <vt:lpstr>Running COMSOL Interactively with GUI</vt:lpstr>
      <vt:lpstr>Running COMSOL Interactively with GUI</vt:lpstr>
      <vt:lpstr>Running COMSOL Interactively with GUI</vt:lpstr>
      <vt:lpstr>Running COMSOL Interactively with GUI</vt:lpstr>
      <vt:lpstr>Running COMSOL Interactively with GUI</vt:lpstr>
      <vt:lpstr>Running COMSOL Interactively with GUI</vt:lpstr>
      <vt:lpstr>Running COMSOL Interactively with GUI</vt:lpstr>
      <vt:lpstr>Running COMSOL In Batch Mode</vt:lpstr>
      <vt:lpstr>Running COMSOL In Batch Mode</vt:lpstr>
      <vt:lpstr>Running COMSOL In Batch Mode</vt:lpstr>
      <vt:lpstr>Running COMSOL In Batch Mode</vt:lpstr>
      <vt:lpstr>Running COMSOL In Batch Mode</vt:lpstr>
      <vt:lpstr>Running COMSOL In Batch Mode</vt:lpstr>
      <vt:lpstr>Running COMSOL In Batch Mode</vt:lpstr>
      <vt:lpstr>Running COMSOL In Batch Mode</vt:lpstr>
      <vt:lpstr>Running COMSOL In Batch Mode</vt:lpstr>
      <vt:lpstr>Running COMSOL In Batch Mode</vt:lpstr>
      <vt:lpstr>Demo</vt:lpstr>
      <vt:lpstr>Scaling Performance</vt:lpstr>
      <vt:lpstr>Scaling Performance</vt:lpstr>
      <vt:lpstr>Resources</vt:lpstr>
      <vt:lpstr>Thank you,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Fracture Mechanics and Failure of Renewable Energy Structures and Systems </dc:title>
  <dc:subject>PowerPoint presentation template for newer wide-screen monitors and TVs.</dc:subject>
  <dc:creator>He, Xin</dc:creator>
  <cp:keywords/>
  <dc:description/>
  <cp:lastModifiedBy>He, Xin</cp:lastModifiedBy>
  <cp:revision>27</cp:revision>
  <cp:lastPrinted>2018-01-04T20:30:58Z</cp:lastPrinted>
  <dcterms:created xsi:type="dcterms:W3CDTF">2023-12-08T16:14:09Z</dcterms:created>
  <dcterms:modified xsi:type="dcterms:W3CDTF">2024-03-06T23:22:45Z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2023-12-08T20:33:42Z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5225aaeb-43c8-4ebb-a266-01e923d31772</vt:lpwstr>
  </property>
  <property fmtid="{D5CDD505-2E9C-101B-9397-08002B2CF9AE}" pid="8" name="MSIP_Label_95965d95-ecc0-4720-b759-1f33c42ed7da_ContentBits">
    <vt:lpwstr>0</vt:lpwstr>
  </property>
</Properties>
</file>